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Amatic SC"/>
      <p:regular r:id="rId23"/>
      <p:bold r:id="rId24"/>
    </p:embeddedFont>
    <p:embeddedFont>
      <p:font typeface="Montserra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maticSC-bold.fntdata"/><Relationship Id="rId23" Type="http://schemas.openxmlformats.org/officeDocument/2006/relationships/font" Target="fonts/AmaticSC-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Welcome learners warmly and introduce the session. Begin with energy! Say: </a:t>
            </a:r>
            <a:r>
              <a:rPr i="1" lang="zh-CN">
                <a:solidFill>
                  <a:schemeClr val="dk1"/>
                </a:solidFill>
              </a:rPr>
              <a:t>"Today, you're going to learn, build, and PLAY!" </a:t>
            </a:r>
            <a:r>
              <a:rPr lang="zh-CN">
                <a:solidFill>
                  <a:schemeClr val="dk1"/>
                </a:solidFill>
              </a:rPr>
              <a:t>Set the tone for active discovery.</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90" name="Google Shape;9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7b5ded549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Demo each step or use a visual reference (e.g. sample/model).</a:t>
            </a:r>
            <a:endParaRPr>
              <a:solidFill>
                <a:schemeClr val="dk1"/>
              </a:solidFill>
            </a:endParaRPr>
          </a:p>
          <a:p>
            <a:pPr indent="0" lvl="0" marL="0" rtl="0" algn="l">
              <a:spcBef>
                <a:spcPts val="0"/>
              </a:spcBef>
              <a:spcAft>
                <a:spcPts val="0"/>
              </a:spcAft>
              <a:buClr>
                <a:schemeClr val="dk1"/>
              </a:buClr>
              <a:buSzPts val="1100"/>
              <a:buFont typeface="Arial"/>
              <a:buNone/>
            </a:pPr>
            <a:r>
              <a:rPr lang="zh-CN">
                <a:solidFill>
                  <a:schemeClr val="dk1"/>
                </a:solidFill>
              </a:rPr>
              <a:t>Walk around and help troubleshoot.</a:t>
            </a:r>
            <a:endParaRPr>
              <a:solidFill>
                <a:schemeClr val="dk1"/>
              </a:solidFill>
            </a:endParaRPr>
          </a:p>
          <a:p>
            <a:pPr indent="0" lvl="0" marL="0" rtl="0" algn="l">
              <a:spcBef>
                <a:spcPts val="0"/>
              </a:spcBef>
              <a:spcAft>
                <a:spcPts val="0"/>
              </a:spcAft>
              <a:buNone/>
            </a:pPr>
            <a:r>
              <a:rPr lang="zh-CN">
                <a:solidFill>
                  <a:schemeClr val="dk1"/>
                </a:solidFill>
              </a:rPr>
              <a:t>Offer quick challenges like: “Can you make one that spins extra fast?”</a:t>
            </a:r>
            <a:endParaRPr sz="1200">
              <a:solidFill>
                <a:schemeClr val="dk1"/>
              </a:solidFill>
            </a:endParaRPr>
          </a:p>
        </p:txBody>
      </p:sp>
      <p:sp>
        <p:nvSpPr>
          <p:cNvPr id="214" name="Google Shape;214;g37b5ded549c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b5ded549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Encourage each learner to try multiple kicks.</a:t>
            </a:r>
            <a:endParaRPr>
              <a:solidFill>
                <a:schemeClr val="dk1"/>
              </a:solidFill>
            </a:endParaRPr>
          </a:p>
          <a:p>
            <a:pPr indent="0" lvl="0" marL="0" rtl="0" algn="l">
              <a:spcBef>
                <a:spcPts val="0"/>
              </a:spcBef>
              <a:spcAft>
                <a:spcPts val="0"/>
              </a:spcAft>
              <a:buClr>
                <a:schemeClr val="dk1"/>
              </a:buClr>
              <a:buSzPts val="1100"/>
              <a:buFont typeface="Arial"/>
              <a:buNone/>
            </a:pPr>
            <a:r>
              <a:rPr lang="zh-CN">
                <a:solidFill>
                  <a:schemeClr val="dk1"/>
                </a:solidFill>
              </a:rPr>
              <a:t>Ask them to notice how it flies. Prompt: “Does it flip? Spin? Fall fast?”</a:t>
            </a:r>
            <a:endParaRPr>
              <a:solidFill>
                <a:schemeClr val="dk1"/>
              </a:solidFill>
            </a:endParaRPr>
          </a:p>
          <a:p>
            <a:pPr indent="0" lvl="0" marL="0" rtl="0" algn="l">
              <a:spcBef>
                <a:spcPts val="0"/>
              </a:spcBef>
              <a:spcAft>
                <a:spcPts val="0"/>
              </a:spcAft>
              <a:buClr>
                <a:schemeClr val="dk1"/>
              </a:buClr>
              <a:buSzPts val="1100"/>
              <a:buFont typeface="Arial"/>
              <a:buNone/>
            </a:pPr>
            <a:r>
              <a:rPr lang="zh-CN">
                <a:solidFill>
                  <a:schemeClr val="dk1"/>
                </a:solidFill>
              </a:rPr>
              <a:t>Invite them to tweak designs — less tape, different feather angle, etc.</a:t>
            </a:r>
            <a:endParaRPr>
              <a:solidFill>
                <a:schemeClr val="dk1"/>
              </a:solidFill>
            </a:endParaRPr>
          </a:p>
          <a:p>
            <a:pPr indent="0" lvl="0" marL="0" rtl="0" algn="l">
              <a:spcBef>
                <a:spcPts val="0"/>
              </a:spcBef>
              <a:spcAft>
                <a:spcPts val="0"/>
              </a:spcAft>
              <a:buNone/>
            </a:pPr>
            <a:r>
              <a:rPr lang="zh-CN">
                <a:solidFill>
                  <a:schemeClr val="dk1"/>
                </a:solidFill>
              </a:rPr>
              <a:t>Connect to worksheet page for tips.</a:t>
            </a:r>
            <a:endParaRPr sz="1200">
              <a:solidFill>
                <a:schemeClr val="dk1"/>
              </a:solidFill>
            </a:endParaRPr>
          </a:p>
        </p:txBody>
      </p:sp>
      <p:sp>
        <p:nvSpPr>
          <p:cNvPr id="222" name="Google Shape;222;g37b5ded549c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7b5ded549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Announce it like a mini tournament. Let them self-choose challenges.</a:t>
            </a:r>
            <a:br>
              <a:rPr lang="zh-CN">
                <a:solidFill>
                  <a:schemeClr val="dk1"/>
                </a:solidFill>
              </a:rPr>
            </a:br>
            <a:r>
              <a:rPr lang="zh-CN">
                <a:solidFill>
                  <a:schemeClr val="dk1"/>
                </a:solidFill>
              </a:rPr>
              <a:t>Prompt positive peer feedback: “Try cheering your partner after each round!”</a:t>
            </a:r>
            <a:endParaRPr sz="1200">
              <a:solidFill>
                <a:schemeClr val="dk1"/>
              </a:solidFill>
            </a:endParaRPr>
          </a:p>
        </p:txBody>
      </p:sp>
      <p:sp>
        <p:nvSpPr>
          <p:cNvPr id="231" name="Google Shape;231;g37b5ded549c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7b5ded549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Let learners watch the video and observe the key tips. Share a few simple tips like: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zh-CN">
                <a:solidFill>
                  <a:schemeClr val="dk1"/>
                </a:solidFill>
              </a:rPr>
              <a:t>"Use your toe, not your heel!"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zh-CN">
                <a:solidFill>
                  <a:schemeClr val="dk1"/>
                </a:solidFill>
              </a:rPr>
              <a:t>"Start with small kicks."</a:t>
            </a:r>
            <a:endParaRPr>
              <a:solidFill>
                <a:schemeClr val="dk1"/>
              </a:solidFill>
            </a:endParaRPr>
          </a:p>
          <a:p>
            <a:pPr indent="0" lvl="0" marL="0" rtl="0" algn="l">
              <a:lnSpc>
                <a:spcPct val="115000"/>
              </a:lnSpc>
              <a:spcBef>
                <a:spcPts val="1200"/>
              </a:spcBef>
              <a:spcAft>
                <a:spcPts val="1200"/>
              </a:spcAft>
              <a:buNone/>
            </a:pPr>
            <a:r>
              <a:rPr lang="zh-CN">
                <a:solidFill>
                  <a:schemeClr val="dk1"/>
                </a:solidFill>
              </a:rPr>
              <a:t>Let learners add their own “pro tips” to share with peers.</a:t>
            </a:r>
            <a:endParaRPr sz="1200">
              <a:solidFill>
                <a:schemeClr val="dk1"/>
              </a:solidFill>
            </a:endParaRPr>
          </a:p>
        </p:txBody>
      </p:sp>
      <p:sp>
        <p:nvSpPr>
          <p:cNvPr id="240" name="Google Shape;240;g37b5ded549c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7b5ded549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Build excitement like a real contest: “Ready? 3, 2, 1... GO!”</a:t>
            </a:r>
            <a:endParaRPr>
              <a:solidFill>
                <a:schemeClr val="dk1"/>
              </a:solidFill>
            </a:endParaRPr>
          </a:p>
          <a:p>
            <a:pPr indent="0" lvl="0" marL="0" rtl="0" algn="l">
              <a:spcBef>
                <a:spcPts val="0"/>
              </a:spcBef>
              <a:spcAft>
                <a:spcPts val="0"/>
              </a:spcAft>
              <a:buNone/>
            </a:pPr>
            <a:r>
              <a:rPr lang="zh-CN">
                <a:solidFill>
                  <a:schemeClr val="dk1"/>
                </a:solidFill>
              </a:rPr>
              <a:t>Time the rounds. Celebrate effort and improvement, not just scores.</a:t>
            </a:r>
            <a:endParaRPr sz="1200">
              <a:solidFill>
                <a:schemeClr val="dk1"/>
              </a:solidFill>
            </a:endParaRPr>
          </a:p>
        </p:txBody>
      </p:sp>
      <p:sp>
        <p:nvSpPr>
          <p:cNvPr id="250" name="Google Shape;250;g37b5ded549c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7b5ded549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zh-CN">
                <a:solidFill>
                  <a:schemeClr val="dk1"/>
                </a:solidFill>
              </a:rPr>
              <a:t>Give 3-5 minutes of quiet time to reflect. Option to pair-share answers after writing. Prompt questions if they’re stuck:</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lang="zh-CN">
                <a:solidFill>
                  <a:schemeClr val="dk1"/>
                </a:solidFill>
              </a:rPr>
              <a:t>“What did you learn about how feathers help?”</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zh-CN">
                <a:solidFill>
                  <a:schemeClr val="dk1"/>
                </a:solidFill>
              </a:rPr>
              <a:t>“What was tricky about the design?”</a:t>
            </a:r>
            <a:endParaRPr sz="1200">
              <a:solidFill>
                <a:schemeClr val="dk1"/>
              </a:solidFill>
            </a:endParaRPr>
          </a:p>
        </p:txBody>
      </p:sp>
      <p:sp>
        <p:nvSpPr>
          <p:cNvPr id="260" name="Google Shape;260;g37b5ded549c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Celebrate the learning, the building, and the playing.</a:t>
            </a:r>
            <a:endParaRPr>
              <a:solidFill>
                <a:schemeClr val="dk1"/>
              </a:solidFill>
            </a:endParaRPr>
          </a:p>
          <a:p>
            <a:pPr indent="0" lvl="0" marL="0" rtl="0" algn="l">
              <a:spcBef>
                <a:spcPts val="0"/>
              </a:spcBef>
              <a:spcAft>
                <a:spcPts val="0"/>
              </a:spcAft>
              <a:buNone/>
            </a:pPr>
            <a:r>
              <a:rPr lang="zh-CN">
                <a:solidFill>
                  <a:schemeClr val="dk1"/>
                </a:solidFill>
              </a:rPr>
              <a:t>Optional: Give “Jiànzi Champion,” “Creative Builder,” or “Feather Wizard” shoutouts.</a:t>
            </a:r>
            <a:br>
              <a:rPr lang="zh-CN">
                <a:solidFill>
                  <a:schemeClr val="dk1"/>
                </a:solidFill>
              </a:rPr>
            </a:br>
            <a:r>
              <a:rPr lang="zh-CN">
                <a:solidFill>
                  <a:schemeClr val="dk1"/>
                </a:solidFill>
              </a:rPr>
              <a:t>Invite students to take their chapteh home and teach someone else.</a:t>
            </a:r>
            <a:endParaRPr/>
          </a:p>
        </p:txBody>
      </p:sp>
      <p:sp>
        <p:nvSpPr>
          <p:cNvPr id="269" name="Google Shape;26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7b5ded549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Offer optional exploration at home.</a:t>
            </a:r>
            <a:br>
              <a:rPr lang="zh-CN">
                <a:solidFill>
                  <a:schemeClr val="dk1"/>
                </a:solidFill>
              </a:rPr>
            </a:br>
            <a:r>
              <a:rPr lang="zh-CN">
                <a:solidFill>
                  <a:schemeClr val="dk1"/>
                </a:solidFill>
              </a:rPr>
              <a:t>Suggest learners check with parents before visiting links.s</a:t>
            </a:r>
            <a:endParaRPr sz="1200">
              <a:solidFill>
                <a:schemeClr val="dk1"/>
              </a:solidFill>
            </a:endParaRPr>
          </a:p>
        </p:txBody>
      </p:sp>
      <p:sp>
        <p:nvSpPr>
          <p:cNvPr id="280" name="Google Shape;280;g37b5ded549c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7b403693c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Invite learners to quietly observe the image.</a:t>
            </a:r>
            <a:endParaRPr>
              <a:solidFill>
                <a:schemeClr val="dk1"/>
              </a:solidFill>
            </a:endParaRPr>
          </a:p>
          <a:p>
            <a:pPr indent="0" lvl="0" marL="0" rtl="0" algn="l">
              <a:spcBef>
                <a:spcPts val="0"/>
              </a:spcBef>
              <a:spcAft>
                <a:spcPts val="0"/>
              </a:spcAft>
              <a:buClr>
                <a:schemeClr val="dk1"/>
              </a:buClr>
              <a:buSzPts val="1100"/>
              <a:buFont typeface="Arial"/>
              <a:buNone/>
            </a:pPr>
            <a:r>
              <a:rPr lang="zh-CN">
                <a:solidFill>
                  <a:schemeClr val="dk1"/>
                </a:solidFill>
              </a:rPr>
              <a:t>Ask: “What do you think this is? What could it be used for?”</a:t>
            </a:r>
            <a:endParaRPr>
              <a:solidFill>
                <a:schemeClr val="dk1"/>
              </a:solidFill>
            </a:endParaRPr>
          </a:p>
          <a:p>
            <a:pPr indent="0" lvl="0" marL="0" rtl="0" algn="l">
              <a:spcBef>
                <a:spcPts val="0"/>
              </a:spcBef>
              <a:spcAft>
                <a:spcPts val="0"/>
              </a:spcAft>
              <a:buNone/>
            </a:pPr>
            <a:r>
              <a:rPr lang="zh-CN">
                <a:solidFill>
                  <a:schemeClr val="dk1"/>
                </a:solidFill>
              </a:rPr>
              <a:t>Encourage many interpretations. Celebrate unusual ideas.</a:t>
            </a:r>
            <a:endParaRPr/>
          </a:p>
        </p:txBody>
      </p:sp>
      <p:sp>
        <p:nvSpPr>
          <p:cNvPr id="101" name="Google Shape;101;g37b403693ce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7b403693c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Read or paraphrase examples. Ask: “Why do you think feathers are special?”</a:t>
            </a:r>
            <a:endParaRPr>
              <a:solidFill>
                <a:schemeClr val="dk1"/>
              </a:solidFill>
            </a:endParaRPr>
          </a:p>
          <a:p>
            <a:pPr indent="0" lvl="0" marL="0" rtl="0" algn="l">
              <a:spcBef>
                <a:spcPts val="0"/>
              </a:spcBef>
              <a:spcAft>
                <a:spcPts val="0"/>
              </a:spcAft>
              <a:buNone/>
            </a:pPr>
            <a:r>
              <a:rPr lang="zh-CN">
                <a:solidFill>
                  <a:schemeClr val="dk1"/>
                </a:solidFill>
              </a:rPr>
              <a:t>Invite learners to share examples from their culture or celebrations. Connect to art, history, festivals, traditions.</a:t>
            </a:r>
            <a:endParaRPr>
              <a:solidFill>
                <a:schemeClr val="dk1"/>
              </a:solidFill>
            </a:endParaRPr>
          </a:p>
        </p:txBody>
      </p:sp>
      <p:sp>
        <p:nvSpPr>
          <p:cNvPr id="109" name="Google Shape;109;g37b403693ce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7b403693c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Play the video. Before it starts, ask students to </a:t>
            </a:r>
            <a:r>
              <a:rPr i="1" lang="zh-CN">
                <a:solidFill>
                  <a:schemeClr val="dk1"/>
                </a:solidFill>
              </a:rPr>
              <a:t>look for how the feathers move. </a:t>
            </a:r>
            <a:r>
              <a:rPr lang="zh-CN">
                <a:solidFill>
                  <a:schemeClr val="dk1"/>
                </a:solidFill>
              </a:rPr>
              <a:t>After watching: “Why do you think it spins?” “Does spinning help it fly?”</a:t>
            </a:r>
            <a:br>
              <a:rPr lang="zh-CN">
                <a:solidFill>
                  <a:schemeClr val="dk1"/>
                </a:solidFill>
              </a:rPr>
            </a:br>
            <a:r>
              <a:rPr lang="zh-CN">
                <a:solidFill>
                  <a:schemeClr val="dk1"/>
                </a:solidFill>
              </a:rPr>
              <a:t>Ask: “Have they ever played with this or something similar?” Encourage many interpretations. Celebrate unusual ideas.</a:t>
            </a:r>
            <a:br>
              <a:rPr lang="zh-CN">
                <a:solidFill>
                  <a:schemeClr val="dk1"/>
                </a:solidFill>
              </a:rPr>
            </a:br>
            <a:endParaRPr>
              <a:solidFill>
                <a:schemeClr val="dk1"/>
              </a:solidFill>
            </a:endParaRPr>
          </a:p>
        </p:txBody>
      </p:sp>
      <p:sp>
        <p:nvSpPr>
          <p:cNvPr id="121" name="Google Shape;121;g37b403693ce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CN">
                <a:solidFill>
                  <a:schemeClr val="dk1"/>
                </a:solidFill>
              </a:rPr>
              <a:t>Read each objective aloud. Ask, “Which one are you most excited about?”</a:t>
            </a:r>
            <a:br>
              <a:rPr lang="zh-CN">
                <a:solidFill>
                  <a:schemeClr val="dk1"/>
                </a:solidFill>
              </a:rPr>
            </a:br>
            <a:r>
              <a:rPr lang="zh-CN">
                <a:solidFill>
                  <a:schemeClr val="dk1"/>
                </a:solidFill>
              </a:rPr>
              <a:t>Relate each objective to the final task (playing a game).</a:t>
            </a:r>
            <a:endParaRPr/>
          </a:p>
        </p:txBody>
      </p:sp>
      <p:sp>
        <p:nvSpPr>
          <p:cNvPr id="130" name="Google Shape;13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7b403693c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zh-CN">
                <a:solidFill>
                  <a:schemeClr val="dk1"/>
                </a:solidFill>
              </a:rPr>
              <a:t>Introduce learners to the cultural and historical significance of Jianzi, highlighting its ancient origins, regional variations, and continued relevance today.</a:t>
            </a:r>
            <a:endParaRPr>
              <a:solidFill>
                <a:schemeClr val="dk1"/>
              </a:solidFill>
            </a:endParaRPr>
          </a:p>
          <a:p>
            <a:pPr indent="-292100" lvl="0" marL="457200" rtl="0" algn="l">
              <a:lnSpc>
                <a:spcPct val="115000"/>
              </a:lnSpc>
              <a:spcBef>
                <a:spcPts val="1200"/>
              </a:spcBef>
              <a:spcAft>
                <a:spcPts val="0"/>
              </a:spcAft>
              <a:buClr>
                <a:schemeClr val="dk1"/>
              </a:buClr>
              <a:buSzPts val="1000"/>
              <a:buChar char="●"/>
            </a:pPr>
            <a:r>
              <a:rPr lang="zh-CN" sz="1000">
                <a:solidFill>
                  <a:schemeClr val="dk1"/>
                </a:solidFill>
              </a:rPr>
              <a:t>Jiànzi dates back over 2,000 years, once used by Chinese soldiers for training.</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zh-CN" sz="1000">
                <a:solidFill>
                  <a:schemeClr val="dk1"/>
                </a:solidFill>
              </a:rPr>
              <a:t>It is known as </a:t>
            </a:r>
            <a:r>
              <a:rPr i="1" lang="zh-CN" sz="1000">
                <a:solidFill>
                  <a:schemeClr val="dk1"/>
                </a:solidFill>
              </a:rPr>
              <a:t>Da Cau</a:t>
            </a:r>
            <a:r>
              <a:rPr lang="zh-CN" sz="1000">
                <a:solidFill>
                  <a:schemeClr val="dk1"/>
                </a:solidFill>
              </a:rPr>
              <a:t> in Vietnam, </a:t>
            </a:r>
            <a:r>
              <a:rPr i="1" lang="zh-CN" sz="1000">
                <a:solidFill>
                  <a:schemeClr val="dk1"/>
                </a:solidFill>
              </a:rPr>
              <a:t>Sipa</a:t>
            </a:r>
            <a:r>
              <a:rPr lang="zh-CN" sz="1000">
                <a:solidFill>
                  <a:schemeClr val="dk1"/>
                </a:solidFill>
              </a:rPr>
              <a:t> in the Philippines, </a:t>
            </a:r>
            <a:r>
              <a:rPr i="1" lang="zh-CN" sz="1000">
                <a:solidFill>
                  <a:schemeClr val="dk1"/>
                </a:solidFill>
              </a:rPr>
              <a:t>Jeigichagi</a:t>
            </a:r>
            <a:r>
              <a:rPr lang="zh-CN" sz="1000">
                <a:solidFill>
                  <a:schemeClr val="dk1"/>
                </a:solidFill>
              </a:rPr>
              <a:t> in Korea, and </a:t>
            </a:r>
            <a:r>
              <a:rPr i="1" lang="zh-CN" sz="1000">
                <a:solidFill>
                  <a:schemeClr val="dk1"/>
                </a:solidFill>
              </a:rPr>
              <a:t>Chapteh</a:t>
            </a:r>
            <a:r>
              <a:rPr lang="zh-CN" sz="1000">
                <a:solidFill>
                  <a:schemeClr val="dk1"/>
                </a:solidFill>
              </a:rPr>
              <a:t> in Singapore/Malaysia.</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zh-CN" sz="1000">
                <a:solidFill>
                  <a:schemeClr val="dk1"/>
                </a:solidFill>
              </a:rPr>
              <a:t>It featured at the 1936 Berlin Olympics, where Chinese athletes showcased it.</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zh-CN" sz="1000">
                <a:solidFill>
                  <a:schemeClr val="dk1"/>
                </a:solidFill>
              </a:rPr>
              <a:t>It is still popular today—from parks and schools to international championships.</a:t>
            </a:r>
            <a:endParaRPr sz="1000"/>
          </a:p>
        </p:txBody>
      </p:sp>
      <p:sp>
        <p:nvSpPr>
          <p:cNvPr id="162" name="Google Shape;162;g37b403693ce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zh-CN">
                <a:solidFill>
                  <a:schemeClr val="dk1"/>
                </a:solidFill>
              </a:rPr>
              <a:t>Use a real Jiànzi if you have one. Pass it around. Ask: “What does this remind you of?” “Why do you think feathers are on it?” Link it to shuttlecocks or bird flight if students mention them. Help learners understand the basic mechanics of playing Jiànzi, while appreciating the blend of cultural significance, movement, and simple physics behind the toy.</a:t>
            </a:r>
            <a:endParaRPr/>
          </a:p>
        </p:txBody>
      </p:sp>
      <p:sp>
        <p:nvSpPr>
          <p:cNvPr id="174" name="Google Shape;17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7b403693c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zh-CN">
                <a:solidFill>
                  <a:schemeClr val="dk1"/>
                </a:solidFill>
              </a:rPr>
              <a:t>Go over the success criteria clearly: Feathers attached firmly and balanced weight. Emphasize: </a:t>
            </a:r>
            <a:r>
              <a:rPr i="1" lang="zh-CN">
                <a:solidFill>
                  <a:schemeClr val="dk1"/>
                </a:solidFill>
              </a:rPr>
              <a:t>"There’s no perfect way—try, test, and tweak!" </a:t>
            </a:r>
            <a:r>
              <a:rPr lang="zh-CN">
                <a:solidFill>
                  <a:schemeClr val="dk1"/>
                </a:solidFill>
              </a:rPr>
              <a:t>Encourage creativity in decoration too.</a:t>
            </a:r>
            <a:endParaRPr>
              <a:solidFill>
                <a:schemeClr val="dk1"/>
              </a:solidFill>
            </a:endParaRPr>
          </a:p>
          <a:p>
            <a:pPr indent="0" lvl="0" marL="0" rtl="0" algn="l">
              <a:lnSpc>
                <a:spcPct val="115000"/>
              </a:lnSpc>
              <a:spcBef>
                <a:spcPts val="1200"/>
              </a:spcBef>
              <a:spcAft>
                <a:spcPts val="1200"/>
              </a:spcAft>
              <a:buNone/>
            </a:pPr>
            <a:r>
              <a:t/>
            </a:r>
            <a:endParaRPr sz="1200">
              <a:solidFill>
                <a:schemeClr val="dk1"/>
              </a:solidFill>
            </a:endParaRPr>
          </a:p>
        </p:txBody>
      </p:sp>
      <p:sp>
        <p:nvSpPr>
          <p:cNvPr id="186" name="Google Shape;186;g37b403693ce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7b403693c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CN">
                <a:solidFill>
                  <a:schemeClr val="dk1"/>
                </a:solidFill>
              </a:rPr>
              <a:t>Lay materials out visibly. Let students touch and explore them. Ask: “What material do you think is most important for flying?” Why? Let them add/substitute or add other materials if available. Use the Part-Purpose-Complexities thinking routine for further exploration.</a:t>
            </a:r>
            <a:endParaRPr>
              <a:solidFill>
                <a:schemeClr val="dk1"/>
              </a:solidFill>
            </a:endParaRPr>
          </a:p>
          <a:p>
            <a:pPr indent="0" lvl="0" marL="0" rtl="0" algn="l">
              <a:lnSpc>
                <a:spcPct val="115000"/>
              </a:lnSpc>
              <a:spcBef>
                <a:spcPts val="1200"/>
              </a:spcBef>
              <a:spcAft>
                <a:spcPts val="1200"/>
              </a:spcAft>
              <a:buNone/>
            </a:pPr>
            <a:r>
              <a:t/>
            </a:r>
            <a:endParaRPr sz="1200">
              <a:solidFill>
                <a:schemeClr val="dk1"/>
              </a:solidFill>
            </a:endParaRPr>
          </a:p>
        </p:txBody>
      </p:sp>
      <p:sp>
        <p:nvSpPr>
          <p:cNvPr id="197" name="Google Shape;197;g37b403693ce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1ppt.com/moban/"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6" name="Shape 6"/>
        <p:cNvGrpSpPr/>
        <p:nvPr/>
      </p:nvGrpSpPr>
      <p:grpSpPr>
        <a:xfrm>
          <a:off x="0" y="0"/>
          <a:ext cx="0" cy="0"/>
          <a:chOff x="0" y="0"/>
          <a:chExt cx="0" cy="0"/>
        </a:xfrm>
      </p:grpSpPr>
      <p:sp>
        <p:nvSpPr>
          <p:cNvPr id="7" name="Google Shape;7;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Microsoft Yahei"/>
              <a:buNone/>
              <a:defRPr b="0" i="0" sz="60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Microsoft Yahei"/>
                <a:ea typeface="Microsoft Yahei"/>
                <a:cs typeface="Microsoft Yahei"/>
                <a:sym typeface="Microsoft Yahe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Microsoft Yahei"/>
                <a:ea typeface="Microsoft Yahei"/>
                <a:cs typeface="Microsoft Yahei"/>
                <a:sym typeface="Microsoft Yahe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Microsoft Yahei"/>
                <a:ea typeface="Microsoft Yahei"/>
                <a:cs typeface="Microsoft Yahei"/>
                <a:sym typeface="Microsoft Yahe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9pPr>
          </a:lstStyle>
          <a:p/>
        </p:txBody>
      </p:sp>
      <p:sp>
        <p:nvSpPr>
          <p:cNvPr id="9" name="Google Shape;9;p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10" name="Google Shape;10;p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11" name="Google Shape;11;p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Microsoft Yahei"/>
                <a:ea typeface="Microsoft Yahei"/>
                <a:cs typeface="Microsoft Yahei"/>
                <a:sym typeface="Microsoft Yahei"/>
              </a:defRPr>
            </a:lvl1pPr>
            <a:lvl2pPr indent="0" lvl="1" marL="0" marR="0" rtl="0" algn="l">
              <a:spcBef>
                <a:spcPts val="0"/>
              </a:spcBef>
              <a:buNone/>
              <a:defRPr b="0" i="0" sz="1800" u="none" cap="none" strike="noStrike">
                <a:solidFill>
                  <a:schemeClr val="dk1"/>
                </a:solidFill>
                <a:latin typeface="Microsoft Yahei"/>
                <a:ea typeface="Microsoft Yahei"/>
                <a:cs typeface="Microsoft Yahei"/>
                <a:sym typeface="Microsoft Yahei"/>
              </a:defRPr>
            </a:lvl2pPr>
            <a:lvl3pPr indent="0" lvl="2" marL="0" marR="0" rtl="0" algn="l">
              <a:spcBef>
                <a:spcPts val="0"/>
              </a:spcBef>
              <a:buNone/>
              <a:defRPr b="0" i="0" sz="1800" u="none" cap="none" strike="noStrike">
                <a:solidFill>
                  <a:schemeClr val="dk1"/>
                </a:solidFill>
                <a:latin typeface="Microsoft Yahei"/>
                <a:ea typeface="Microsoft Yahei"/>
                <a:cs typeface="Microsoft Yahei"/>
                <a:sym typeface="Microsoft Yahei"/>
              </a:defRPr>
            </a:lvl3pPr>
            <a:lvl4pPr indent="0" lvl="3" marL="0" marR="0" rtl="0" algn="l">
              <a:spcBef>
                <a:spcPts val="0"/>
              </a:spcBef>
              <a:buNone/>
              <a:defRPr b="0" i="0" sz="1800" u="none" cap="none" strike="noStrike">
                <a:solidFill>
                  <a:schemeClr val="dk1"/>
                </a:solidFill>
                <a:latin typeface="Microsoft Yahei"/>
                <a:ea typeface="Microsoft Yahei"/>
                <a:cs typeface="Microsoft Yahei"/>
                <a:sym typeface="Microsoft Yahei"/>
              </a:defRPr>
            </a:lvl4pPr>
            <a:lvl5pPr indent="0" lvl="4" marL="0" marR="0" rtl="0" algn="l">
              <a:spcBef>
                <a:spcPts val="0"/>
              </a:spcBef>
              <a:buNone/>
              <a:defRPr b="0" i="0" sz="1800" u="none" cap="none" strike="noStrike">
                <a:solidFill>
                  <a:schemeClr val="dk1"/>
                </a:solidFill>
                <a:latin typeface="Microsoft Yahei"/>
                <a:ea typeface="Microsoft Yahei"/>
                <a:cs typeface="Microsoft Yahei"/>
                <a:sym typeface="Microsoft Yahei"/>
              </a:defRPr>
            </a:lvl5pPr>
            <a:lvl6pPr indent="0" lvl="5" marL="0" marR="0" rtl="0" algn="l">
              <a:spcBef>
                <a:spcPts val="0"/>
              </a:spcBef>
              <a:buNone/>
              <a:defRPr b="0" i="0" sz="1800" u="none" cap="none" strike="noStrike">
                <a:solidFill>
                  <a:schemeClr val="dk1"/>
                </a:solidFill>
                <a:latin typeface="Microsoft Yahei"/>
                <a:ea typeface="Microsoft Yahei"/>
                <a:cs typeface="Microsoft Yahei"/>
                <a:sym typeface="Microsoft Yahei"/>
              </a:defRPr>
            </a:lvl6pPr>
            <a:lvl7pPr indent="0" lvl="6" marL="0" marR="0" rtl="0" algn="l">
              <a:spcBef>
                <a:spcPts val="0"/>
              </a:spcBef>
              <a:buNone/>
              <a:defRPr b="0" i="0" sz="1800" u="none" cap="none" strike="noStrike">
                <a:solidFill>
                  <a:schemeClr val="dk1"/>
                </a:solidFill>
                <a:latin typeface="Microsoft Yahei"/>
                <a:ea typeface="Microsoft Yahei"/>
                <a:cs typeface="Microsoft Yahei"/>
                <a:sym typeface="Microsoft Yahei"/>
              </a:defRPr>
            </a:lvl7pPr>
            <a:lvl8pPr indent="0" lvl="7" marL="0" marR="0" rtl="0" algn="l">
              <a:spcBef>
                <a:spcPts val="0"/>
              </a:spcBef>
              <a:buNone/>
              <a:defRPr b="0" i="0" sz="1800" u="none" cap="none" strike="noStrike">
                <a:solidFill>
                  <a:schemeClr val="dk1"/>
                </a:solidFill>
                <a:latin typeface="Microsoft Yahei"/>
                <a:ea typeface="Microsoft Yahei"/>
                <a:cs typeface="Microsoft Yahei"/>
                <a:sym typeface="Microsoft Yahei"/>
              </a:defRPr>
            </a:lvl8pPr>
            <a:lvl9pPr indent="0" lvl="8" marL="0" marR="0" rtl="0" algn="l">
              <a:spcBef>
                <a:spcPts val="0"/>
              </a:spcBef>
              <a:buNone/>
              <a:defRPr b="0" i="0" sz="1800" u="none" cap="none" strike="noStrike">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
        <p:nvSpPr>
          <p:cNvPr id="12" name="Google Shape;12;p2"/>
          <p:cNvSpPr txBox="1"/>
          <p:nvPr/>
        </p:nvSpPr>
        <p:spPr>
          <a:xfrm>
            <a:off x="1905000" y="3864787"/>
            <a:ext cx="1948207" cy="1294859"/>
          </a:xfrm>
          <a:prstGeom prst="rect">
            <a:avLst/>
          </a:prstGeom>
          <a:noFill/>
          <a:ln>
            <a:noFill/>
          </a:ln>
        </p:spPr>
        <p:txBody>
          <a:bodyPr anchorCtr="0" anchor="ctr" bIns="45700" lIns="91425" spcFirstLastPara="1" rIns="91425" wrap="square" tIns="45700">
            <a:normAutofit/>
          </a:bodyPr>
          <a:lstStyle/>
          <a:p>
            <a:pPr indent="0" lvl="0" marL="0" marR="0" rtl="0" algn="l">
              <a:lnSpc>
                <a:spcPct val="150000"/>
              </a:lnSpc>
              <a:spcBef>
                <a:spcPts val="0"/>
              </a:spcBef>
              <a:spcAft>
                <a:spcPts val="0"/>
              </a:spcAft>
              <a:buClr>
                <a:schemeClr val="lt1"/>
              </a:buClr>
              <a:buSzPts val="100"/>
              <a:buFont typeface="Microsoft Yahei"/>
              <a:buNone/>
            </a:pPr>
            <a:r>
              <a:rPr b="0" lang="zh-CN" sz="100" u="none">
                <a:solidFill>
                  <a:schemeClr val="lt1"/>
                </a:solidFill>
                <a:latin typeface="Microsoft Yahei"/>
                <a:ea typeface="Microsoft Yahei"/>
                <a:cs typeface="Microsoft Yahei"/>
                <a:sym typeface="Microsoft Yahei"/>
              </a:rPr>
              <a:t>                        版权声明</a:t>
            </a:r>
            <a:endParaRPr b="0" sz="100" u="none">
              <a:solidFill>
                <a:schemeClr val="lt1"/>
              </a:solidFill>
              <a:latin typeface="Microsoft Yahei"/>
              <a:ea typeface="Microsoft Yahei"/>
              <a:cs typeface="Microsoft Yahei"/>
              <a:sym typeface="Microsoft Yahei"/>
            </a:endParaRPr>
          </a:p>
          <a:p>
            <a:pPr indent="0" lvl="0" marL="0" marR="0" rtl="0" algn="l">
              <a:lnSpc>
                <a:spcPct val="150000"/>
              </a:lnSpc>
              <a:spcBef>
                <a:spcPts val="0"/>
              </a:spcBef>
              <a:spcAft>
                <a:spcPts val="0"/>
              </a:spcAft>
              <a:buClr>
                <a:schemeClr val="lt1"/>
              </a:buClr>
              <a:buSzPts val="100"/>
              <a:buFont typeface="Microsoft Yahei"/>
              <a:buNone/>
            </a:pPr>
            <a:br>
              <a:rPr b="0" lang="zh-CN" sz="100" u="none">
                <a:solidFill>
                  <a:schemeClr val="lt1"/>
                </a:solidFill>
                <a:latin typeface="Microsoft Yahei"/>
                <a:ea typeface="Microsoft Yahei"/>
                <a:cs typeface="Microsoft Yahei"/>
                <a:sym typeface="Microsoft Yahei"/>
              </a:rPr>
            </a:br>
            <a:br>
              <a:rPr b="0" lang="zh-CN" sz="100" u="none">
                <a:solidFill>
                  <a:schemeClr val="lt1"/>
                </a:solidFill>
                <a:latin typeface="Microsoft Yahei"/>
                <a:ea typeface="Microsoft Yahei"/>
                <a:cs typeface="Microsoft Yahei"/>
                <a:sym typeface="Microsoft Yahei"/>
              </a:rPr>
            </a:br>
            <a:r>
              <a:rPr b="0" lang="zh-CN" sz="100" u="none">
                <a:solidFill>
                  <a:schemeClr val="lt1"/>
                </a:solidFill>
                <a:latin typeface="Microsoft Yahei"/>
                <a:ea typeface="Microsoft Yahei"/>
                <a:cs typeface="Microsoft Yahei"/>
                <a:sym typeface="Microsoft Yahei"/>
              </a:rPr>
              <a:t>感谢您下载平台上提供的PPT作品，为了您和熊猫办公以及原创作者的利益，请勿复制、传播、销售，否则将承担法律责任！熊猫办公将对作品进行维权，按照传播下载次数进行十倍的索取赔偿！</a:t>
            </a:r>
            <a:br>
              <a:rPr b="0" lang="zh-CN" sz="100" u="none">
                <a:solidFill>
                  <a:schemeClr val="lt1"/>
                </a:solidFill>
                <a:latin typeface="Microsoft Yahei"/>
                <a:ea typeface="Microsoft Yahei"/>
                <a:cs typeface="Microsoft Yahei"/>
                <a:sym typeface="Microsoft Yahei"/>
              </a:rPr>
            </a:br>
            <a:br>
              <a:rPr b="0" lang="zh-CN" sz="100" u="none">
                <a:solidFill>
                  <a:schemeClr val="lt1"/>
                </a:solidFill>
                <a:latin typeface="Microsoft Yahei"/>
                <a:ea typeface="Microsoft Yahei"/>
                <a:cs typeface="Microsoft Yahei"/>
                <a:sym typeface="Microsoft Yahei"/>
              </a:rPr>
            </a:br>
            <a:r>
              <a:rPr b="0" lang="zh-CN" sz="100" u="none">
                <a:solidFill>
                  <a:schemeClr val="lt1"/>
                </a:solidFill>
                <a:latin typeface="Microsoft Yahei"/>
                <a:ea typeface="Microsoft Yahei"/>
                <a:cs typeface="Microsoft Yahei"/>
                <a:sym typeface="Microsoft Yahei"/>
              </a:rPr>
              <a:t>1.在熊猫办公出售的PPT模板是免版税类（RF：Royalty-Free）正版受《中国人民共和国著作法》和《世界版权公约》的保护，作品的所有权、版权和著作权归熊猫办公所有，您下载的是PPT模板素材的使用权。</a:t>
            </a:r>
            <a:br>
              <a:rPr b="0" lang="zh-CN" sz="100" u="none">
                <a:solidFill>
                  <a:schemeClr val="lt1"/>
                </a:solidFill>
                <a:latin typeface="Microsoft Yahei"/>
                <a:ea typeface="Microsoft Yahei"/>
                <a:cs typeface="Microsoft Yahei"/>
                <a:sym typeface="Microsoft Yahei"/>
              </a:rPr>
            </a:br>
            <a:r>
              <a:rPr b="0" lang="zh-CN" sz="100" u="none">
                <a:solidFill>
                  <a:schemeClr val="lt1"/>
                </a:solidFill>
                <a:latin typeface="Microsoft Yahei"/>
                <a:ea typeface="Microsoft Yahei"/>
                <a:cs typeface="Microsoft Yahei"/>
                <a:sym typeface="Microsoft Yahei"/>
              </a:rPr>
              <a:t>2.不得将熊猫办公的PPT模板、PPT素材，本身用于再出售，或者出租、出借、转让、分销、发布或者作为礼物供他人使用，不得转授权、出卖、转让本协议或者本协议中的权利。</a:t>
            </a:r>
            <a:br>
              <a:rPr b="0" lang="zh-CN" sz="100" u="none">
                <a:solidFill>
                  <a:schemeClr val="lt1"/>
                </a:solidFill>
                <a:latin typeface="Microsoft Yahei"/>
                <a:ea typeface="Microsoft Yahei"/>
                <a:cs typeface="Microsoft Yahei"/>
                <a:sym typeface="Microsoft Yahei"/>
              </a:rPr>
            </a:br>
            <a:endParaRPr b="0" sz="100" u="none">
              <a:solidFill>
                <a:schemeClr val="lt1"/>
              </a:solidFill>
              <a:latin typeface="Microsoft Yahei"/>
              <a:ea typeface="Microsoft Yahei"/>
              <a:cs typeface="Microsoft Yahei"/>
              <a:sym typeface="Microsoft Yahe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9" name="Shape 69"/>
        <p:cNvGrpSpPr/>
        <p:nvPr/>
      </p:nvGrpSpPr>
      <p:grpSpPr>
        <a:xfrm>
          <a:off x="0" y="0"/>
          <a:ext cx="0" cy="0"/>
          <a:chOff x="0" y="0"/>
          <a:chExt cx="0" cy="0"/>
        </a:xfrm>
      </p:grpSpPr>
      <p:sp>
        <p:nvSpPr>
          <p:cNvPr id="70" name="Google Shape;70;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Microsoft Yahei"/>
              <a:buNone/>
              <a:defRPr b="0" i="0" sz="32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1" name="Google Shape;71;p11"/>
          <p:cNvSpPr/>
          <p:nvPr>
            <p:ph idx="2" type="pic"/>
          </p:nvPr>
        </p:nvSpPr>
        <p:spPr>
          <a:xfrm>
            <a:off x="5183188" y="987425"/>
            <a:ext cx="6172200" cy="4873625"/>
          </a:xfrm>
          <a:prstGeom prst="rect">
            <a:avLst/>
          </a:prstGeom>
          <a:noFill/>
          <a:ln>
            <a:noFill/>
          </a:ln>
        </p:spPr>
      </p:sp>
      <p:sp>
        <p:nvSpPr>
          <p:cNvPr id="72" name="Google Shape;72;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Microsoft Yahei"/>
                <a:ea typeface="Microsoft Yahei"/>
                <a:cs typeface="Microsoft Yahei"/>
                <a:sym typeface="Microsoft Yahe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Microsoft Yahei"/>
                <a:ea typeface="Microsoft Yahei"/>
                <a:cs typeface="Microsoft Yahei"/>
                <a:sym typeface="Microsoft Yahe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9pPr>
          </a:lstStyle>
          <a:p/>
        </p:txBody>
      </p:sp>
      <p:sp>
        <p:nvSpPr>
          <p:cNvPr id="73" name="Google Shape;73;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74" name="Google Shape;74;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75" name="Google Shape;75;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76" name="Shape 76"/>
        <p:cNvGrpSpPr/>
        <p:nvPr/>
      </p:nvGrpSpPr>
      <p:grpSpPr>
        <a:xfrm>
          <a:off x="0" y="0"/>
          <a:ext cx="0" cy="0"/>
          <a:chOff x="0" y="0"/>
          <a:chExt cx="0" cy="0"/>
        </a:xfrm>
      </p:grpSpPr>
      <p:sp>
        <p:nvSpPr>
          <p:cNvPr id="77" name="Google Shape;77;p1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Microsoft Yahei"/>
              <a:buNone/>
              <a:defRPr b="0" i="0" sz="44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8" name="Google Shape;78;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79" name="Google Shape;79;p1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80" name="Google Shape;80;p1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81" name="Google Shape;81;p1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82" name="Shape 82"/>
        <p:cNvGrpSpPr/>
        <p:nvPr/>
      </p:nvGrpSpPr>
      <p:grpSpPr>
        <a:xfrm>
          <a:off x="0" y="0"/>
          <a:ext cx="0" cy="0"/>
          <a:chOff x="0" y="0"/>
          <a:chExt cx="0" cy="0"/>
        </a:xfrm>
      </p:grpSpPr>
      <p:sp>
        <p:nvSpPr>
          <p:cNvPr id="83" name="Google Shape;83;p13"/>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Microsoft Yahei"/>
              <a:buNone/>
              <a:defRPr b="0" i="0" sz="44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4" name="Google Shape;84;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85" name="Google Shape;85;p1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86" name="Google Shape;86;p1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87" name="Google Shape;87;p1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3" name="Shape 13"/>
        <p:cNvGrpSpPr/>
        <p:nvPr/>
      </p:nvGrpSpPr>
      <p:grpSpPr>
        <a:xfrm>
          <a:off x="0" y="0"/>
          <a:ext cx="0" cy="0"/>
          <a:chOff x="0" y="0"/>
          <a:chExt cx="0" cy="0"/>
        </a:xfrm>
      </p:grpSpPr>
      <p:sp>
        <p:nvSpPr>
          <p:cNvPr id="14" name="Google Shape;14;p3"/>
          <p:cNvSpPr txBox="1"/>
          <p:nvPr>
            <p:ph idx="1" type="body"/>
          </p:nvPr>
        </p:nvSpPr>
        <p:spPr>
          <a:xfrm>
            <a:off x="323529" y="123478"/>
            <a:ext cx="11573197" cy="7242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15" name="Google Shape;15;p3"/>
          <p:cNvSpPr/>
          <p:nvPr/>
        </p:nvSpPr>
        <p:spPr>
          <a:xfrm>
            <a:off x="354010" y="1131591"/>
            <a:ext cx="3560767" cy="5402561"/>
          </a:xfrm>
          <a:prstGeom prst="roundRect">
            <a:avLst>
              <a:gd fmla="val 3968" name="adj"/>
            </a:avLst>
          </a:prstGeom>
          <a:solidFill>
            <a:srgbClr val="264D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Microsoft Yahei"/>
              <a:ea typeface="Microsoft Yahei"/>
              <a:cs typeface="Microsoft Yahei"/>
              <a:sym typeface="Microsoft Yahei"/>
            </a:endParaRPr>
          </a:p>
        </p:txBody>
      </p:sp>
      <p:sp>
        <p:nvSpPr>
          <p:cNvPr id="16" name="Google Shape;16;p3"/>
          <p:cNvSpPr/>
          <p:nvPr/>
        </p:nvSpPr>
        <p:spPr>
          <a:xfrm>
            <a:off x="531933" y="1347500"/>
            <a:ext cx="153868" cy="5015200"/>
          </a:xfrm>
          <a:prstGeom prst="roundRect">
            <a:avLst>
              <a:gd fmla="val 50000" name="adj"/>
            </a:avLst>
          </a:prstGeom>
          <a:solidFill>
            <a:schemeClr val="lt1">
              <a:alpha val="40784"/>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chemeClr val="lt1"/>
              </a:solidFill>
              <a:latin typeface="Microsoft Yahei"/>
              <a:ea typeface="Microsoft Yahei"/>
              <a:cs typeface="Microsoft Yahei"/>
              <a:sym typeface="Microsoft Yahei"/>
            </a:endParaRPr>
          </a:p>
        </p:txBody>
      </p:sp>
      <p:sp>
        <p:nvSpPr>
          <p:cNvPr id="17" name="Google Shape;17;p3"/>
          <p:cNvSpPr/>
          <p:nvPr/>
        </p:nvSpPr>
        <p:spPr>
          <a:xfrm rot="5400000">
            <a:off x="3057177" y="1276653"/>
            <a:ext cx="685849" cy="685148"/>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1">
              <a:solidFill>
                <a:srgbClr val="262626"/>
              </a:solidFill>
              <a:latin typeface="Microsoft Yahei"/>
              <a:ea typeface="Microsoft Yahei"/>
              <a:cs typeface="Microsoft Yahei"/>
              <a:sym typeface="Microsoft Yahei"/>
            </a:endParaRPr>
          </a:p>
        </p:txBody>
      </p:sp>
      <p:sp>
        <p:nvSpPr>
          <p:cNvPr id="18" name="Google Shape;18;p3"/>
          <p:cNvSpPr txBox="1"/>
          <p:nvPr/>
        </p:nvSpPr>
        <p:spPr>
          <a:xfrm>
            <a:off x="711704" y="1637214"/>
            <a:ext cx="2232248" cy="52322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zh-CN" sz="1400">
                <a:solidFill>
                  <a:schemeClr val="lt1"/>
                </a:solidFill>
                <a:latin typeface="Arial"/>
                <a:ea typeface="Arial"/>
                <a:cs typeface="Arial"/>
                <a:sym typeface="Arial"/>
              </a:rPr>
              <a:t>You can Resize without losing quality</a:t>
            </a:r>
            <a:endParaRPr b="1" sz="1400">
              <a:solidFill>
                <a:schemeClr val="lt1"/>
              </a:solidFill>
              <a:latin typeface="Arial"/>
              <a:ea typeface="Arial"/>
              <a:cs typeface="Arial"/>
              <a:sym typeface="Arial"/>
            </a:endParaRPr>
          </a:p>
        </p:txBody>
      </p:sp>
      <p:sp>
        <p:nvSpPr>
          <p:cNvPr id="19" name="Google Shape;19;p3"/>
          <p:cNvSpPr txBox="1"/>
          <p:nvPr/>
        </p:nvSpPr>
        <p:spPr>
          <a:xfrm>
            <a:off x="711704" y="2127463"/>
            <a:ext cx="2232248" cy="73866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zh-CN" sz="1400">
                <a:solidFill>
                  <a:schemeClr val="lt1"/>
                </a:solidFill>
                <a:latin typeface="Arial"/>
                <a:ea typeface="Arial"/>
                <a:cs typeface="Arial"/>
                <a:sym typeface="Arial"/>
              </a:rPr>
              <a:t>You can Change Fill Color &amp;</a:t>
            </a:r>
            <a:endParaRPr/>
          </a:p>
          <a:p>
            <a:pPr indent="0" lvl="0" marL="0" marR="0" rtl="0" algn="l">
              <a:spcBef>
                <a:spcPts val="0"/>
              </a:spcBef>
              <a:spcAft>
                <a:spcPts val="0"/>
              </a:spcAft>
              <a:buNone/>
            </a:pPr>
            <a:r>
              <a:rPr b="1" lang="zh-CN" sz="1400">
                <a:solidFill>
                  <a:schemeClr val="lt1"/>
                </a:solidFill>
                <a:latin typeface="Arial"/>
                <a:ea typeface="Arial"/>
                <a:cs typeface="Arial"/>
                <a:sym typeface="Arial"/>
              </a:rPr>
              <a:t>Line Color</a:t>
            </a:r>
            <a:endParaRPr b="1" sz="1400">
              <a:solidFill>
                <a:schemeClr val="lt1"/>
              </a:solidFill>
              <a:latin typeface="Arial"/>
              <a:ea typeface="Arial"/>
              <a:cs typeface="Arial"/>
              <a:sym typeface="Arial"/>
            </a:endParaRPr>
          </a:p>
        </p:txBody>
      </p:sp>
      <p:sp>
        <p:nvSpPr>
          <p:cNvPr id="20" name="Google Shape;20;p3"/>
          <p:cNvSpPr txBox="1"/>
          <p:nvPr/>
        </p:nvSpPr>
        <p:spPr>
          <a:xfrm>
            <a:off x="721229" y="5808438"/>
            <a:ext cx="2232000" cy="30777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zh-CN" sz="1400">
                <a:solidFill>
                  <a:schemeClr val="lt1"/>
                </a:solidFill>
                <a:latin typeface="Arial"/>
                <a:ea typeface="Arial"/>
                <a:cs typeface="Arial"/>
                <a:sym typeface="Arial"/>
              </a:rPr>
              <a:t>www.freeppt7.com</a:t>
            </a:r>
            <a:endParaRPr sz="1400">
              <a:solidFill>
                <a:schemeClr val="lt1"/>
              </a:solidFill>
              <a:latin typeface="Arial"/>
              <a:ea typeface="Arial"/>
              <a:cs typeface="Arial"/>
              <a:sym typeface="Arial"/>
            </a:endParaRPr>
          </a:p>
        </p:txBody>
      </p:sp>
      <p:sp>
        <p:nvSpPr>
          <p:cNvPr id="21" name="Google Shape;21;p3"/>
          <p:cNvSpPr txBox="1"/>
          <p:nvPr/>
        </p:nvSpPr>
        <p:spPr>
          <a:xfrm>
            <a:off x="721229" y="4450324"/>
            <a:ext cx="2717296" cy="138499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zh-CN" sz="2800">
                <a:solidFill>
                  <a:schemeClr val="lt1"/>
                </a:solidFill>
                <a:latin typeface="Microsoft Yahei"/>
                <a:ea typeface="Microsoft Yahei"/>
                <a:cs typeface="Microsoft Yahei"/>
                <a:sym typeface="Microsoft Yahei"/>
              </a:rPr>
              <a:t>FREE </a:t>
            </a:r>
            <a:endParaRPr/>
          </a:p>
          <a:p>
            <a:pPr indent="0" lvl="0" marL="0" marR="0" rtl="0" algn="l">
              <a:spcBef>
                <a:spcPts val="0"/>
              </a:spcBef>
              <a:spcAft>
                <a:spcPts val="0"/>
              </a:spcAft>
              <a:buNone/>
            </a:pPr>
            <a:r>
              <a:rPr b="1" lang="zh-CN" sz="2800">
                <a:solidFill>
                  <a:schemeClr val="lt1"/>
                </a:solidFill>
                <a:latin typeface="Microsoft Yahei"/>
                <a:ea typeface="Microsoft Yahei"/>
                <a:cs typeface="Microsoft Yahei"/>
                <a:sym typeface="Microsoft Yahei"/>
              </a:rPr>
              <a:t>PPT TEMPLATES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Microsoft Yahei"/>
              <a:buNone/>
              <a:defRPr b="0" i="0" sz="44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25" name="Google Shape;25;p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26" name="Google Shape;26;p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27" name="Google Shape;27;p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
        <p:nvSpPr>
          <p:cNvPr id="28" name="Google Shape;28;p4"/>
          <p:cNvSpPr txBox="1"/>
          <p:nvPr/>
        </p:nvSpPr>
        <p:spPr>
          <a:xfrm>
            <a:off x="1905000" y="3864787"/>
            <a:ext cx="1948207" cy="1294859"/>
          </a:xfrm>
          <a:prstGeom prst="rect">
            <a:avLst/>
          </a:prstGeom>
          <a:noFill/>
          <a:ln>
            <a:noFill/>
          </a:ln>
        </p:spPr>
        <p:txBody>
          <a:bodyPr anchorCtr="0" anchor="ctr" bIns="45700" lIns="91425" spcFirstLastPara="1" rIns="91425" wrap="square" tIns="45700">
            <a:normAutofit/>
          </a:bodyPr>
          <a:lstStyle/>
          <a:p>
            <a:pPr indent="0" lvl="0" marL="0" marR="0" rtl="0" algn="l">
              <a:lnSpc>
                <a:spcPct val="150000"/>
              </a:lnSpc>
              <a:spcBef>
                <a:spcPts val="0"/>
              </a:spcBef>
              <a:spcAft>
                <a:spcPts val="0"/>
              </a:spcAft>
              <a:buClr>
                <a:schemeClr val="lt1"/>
              </a:buClr>
              <a:buSzPts val="100"/>
              <a:buFont typeface="Microsoft Yahei"/>
              <a:buNone/>
            </a:pPr>
            <a:r>
              <a:rPr lang="zh-CN" sz="100">
                <a:solidFill>
                  <a:schemeClr val="lt1"/>
                </a:solidFill>
                <a:latin typeface="Microsoft Yahei"/>
                <a:ea typeface="Microsoft Yahei"/>
                <a:cs typeface="Microsoft Yahei"/>
                <a:sym typeface="Microsoft Yahei"/>
              </a:rPr>
              <a:t>                        版权声明</a:t>
            </a:r>
            <a:endParaRPr sz="100">
              <a:solidFill>
                <a:schemeClr val="lt1"/>
              </a:solidFill>
              <a:latin typeface="Microsoft Yahei"/>
              <a:ea typeface="Microsoft Yahei"/>
              <a:cs typeface="Microsoft Yahei"/>
              <a:sym typeface="Microsoft Yahei"/>
            </a:endParaRPr>
          </a:p>
          <a:p>
            <a:pPr indent="0" lvl="0" marL="0" marR="0" rtl="0" algn="l">
              <a:lnSpc>
                <a:spcPct val="150000"/>
              </a:lnSpc>
              <a:spcBef>
                <a:spcPts val="0"/>
              </a:spcBef>
              <a:spcAft>
                <a:spcPts val="0"/>
              </a:spcAft>
              <a:buClr>
                <a:schemeClr val="lt1"/>
              </a:buClr>
              <a:buSzPts val="100"/>
              <a:buFont typeface="Microsoft Yahei"/>
              <a:buNone/>
            </a:pPr>
            <a:br>
              <a:rPr lang="zh-CN" sz="100">
                <a:solidFill>
                  <a:schemeClr val="lt1"/>
                </a:solidFill>
                <a:latin typeface="Microsoft Yahei"/>
                <a:ea typeface="Microsoft Yahei"/>
                <a:cs typeface="Microsoft Yahei"/>
                <a:sym typeface="Microsoft Yahei"/>
              </a:rPr>
            </a:br>
            <a:br>
              <a:rPr lang="zh-CN" sz="100">
                <a:solidFill>
                  <a:schemeClr val="lt1"/>
                </a:solidFill>
                <a:latin typeface="Microsoft Yahei"/>
                <a:ea typeface="Microsoft Yahei"/>
                <a:cs typeface="Microsoft Yahei"/>
                <a:sym typeface="Microsoft Yahei"/>
              </a:rPr>
            </a:br>
            <a:r>
              <a:rPr lang="zh-CN" sz="100">
                <a:solidFill>
                  <a:schemeClr val="lt1"/>
                </a:solidFill>
                <a:latin typeface="Microsoft Yahei"/>
                <a:ea typeface="Microsoft Yahei"/>
                <a:cs typeface="Microsoft Yahei"/>
                <a:sym typeface="Microsoft Yahei"/>
              </a:rPr>
              <a:t>感谢您下载平台上提供的PPT作品，为了您和熊猫办公以及原创作者的利益，请勿复制、传播、销售，否则将承担法律责任！熊猫办公将对作品进行维权，按照传播下载次数进行十倍的索取赔偿！</a:t>
            </a:r>
            <a:br>
              <a:rPr lang="zh-CN" sz="100">
                <a:solidFill>
                  <a:schemeClr val="lt1"/>
                </a:solidFill>
                <a:latin typeface="Microsoft Yahei"/>
                <a:ea typeface="Microsoft Yahei"/>
                <a:cs typeface="Microsoft Yahei"/>
                <a:sym typeface="Microsoft Yahei"/>
              </a:rPr>
            </a:br>
            <a:br>
              <a:rPr lang="zh-CN" sz="100">
                <a:solidFill>
                  <a:schemeClr val="lt1"/>
                </a:solidFill>
                <a:latin typeface="Microsoft Yahei"/>
                <a:ea typeface="Microsoft Yahei"/>
                <a:cs typeface="Microsoft Yahei"/>
                <a:sym typeface="Microsoft Yahei"/>
              </a:rPr>
            </a:br>
            <a:r>
              <a:rPr lang="zh-CN" sz="100">
                <a:solidFill>
                  <a:schemeClr val="lt1"/>
                </a:solidFill>
                <a:latin typeface="Microsoft Yahei"/>
                <a:ea typeface="Microsoft Yahei"/>
                <a:cs typeface="Microsoft Yahei"/>
                <a:sym typeface="Microsoft Yahei"/>
              </a:rPr>
              <a:t>1.在熊猫办公出售的PPT模板是免版税类（RF：Royalty-Free）正版受《中国人民共和国著作法》和《世界版权公约》的保护，作品的所有权、版权和著作权归熊猫办公所有，您下载的是PPT模板素材的使用权。</a:t>
            </a:r>
            <a:br>
              <a:rPr lang="zh-CN" sz="100">
                <a:solidFill>
                  <a:schemeClr val="lt1"/>
                </a:solidFill>
                <a:latin typeface="Microsoft Yahei"/>
                <a:ea typeface="Microsoft Yahei"/>
                <a:cs typeface="Microsoft Yahei"/>
                <a:sym typeface="Microsoft Yahei"/>
              </a:rPr>
            </a:br>
            <a:r>
              <a:rPr lang="zh-CN" sz="100">
                <a:solidFill>
                  <a:schemeClr val="lt1"/>
                </a:solidFill>
                <a:latin typeface="Microsoft Yahei"/>
                <a:ea typeface="Microsoft Yahei"/>
                <a:cs typeface="Microsoft Yahei"/>
                <a:sym typeface="Microsoft Yahei"/>
              </a:rPr>
              <a:t>2.不得将熊猫办公的PPT模板、PPT素材，本身用于再出售，或者出租、出借、转让、分销、发布或者作为礼物供他人使用，不得转授权、出卖、转让本协议或者本协议中的权利。</a:t>
            </a:r>
            <a:br>
              <a:rPr lang="zh-CN" sz="100">
                <a:solidFill>
                  <a:schemeClr val="lt1"/>
                </a:solidFill>
                <a:latin typeface="Microsoft Yahei"/>
                <a:ea typeface="Microsoft Yahei"/>
                <a:cs typeface="Microsoft Yahei"/>
                <a:sym typeface="Microsoft Yahei"/>
              </a:rPr>
            </a:br>
            <a:endParaRPr sz="100">
              <a:solidFill>
                <a:schemeClr val="lt1"/>
              </a:solidFill>
              <a:latin typeface="Microsoft Yahei"/>
              <a:ea typeface="Microsoft Yahei"/>
              <a:cs typeface="Microsoft Yahei"/>
              <a:sym typeface="Microsoft Yahe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Microsoft Yahei"/>
              <a:buNone/>
              <a:defRPr b="0" i="0" sz="60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Microsoft Yahei"/>
                <a:ea typeface="Microsoft Yahei"/>
                <a:cs typeface="Microsoft Yahei"/>
                <a:sym typeface="Microsoft Yahe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Microsoft Yahei"/>
                <a:ea typeface="Microsoft Yahei"/>
                <a:cs typeface="Microsoft Yahei"/>
                <a:sym typeface="Microsoft Yahe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Microsoft Yahei"/>
                <a:ea typeface="Microsoft Yahei"/>
                <a:cs typeface="Microsoft Yahei"/>
                <a:sym typeface="Microsoft Yahe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Microsoft Yahei"/>
                <a:ea typeface="Microsoft Yahei"/>
                <a:cs typeface="Microsoft Yahei"/>
                <a:sym typeface="Microsoft Yahe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Microsoft Yahei"/>
                <a:ea typeface="Microsoft Yahei"/>
                <a:cs typeface="Microsoft Yahei"/>
                <a:sym typeface="Microsoft Yahe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Microsoft Yahei"/>
                <a:ea typeface="Microsoft Yahei"/>
                <a:cs typeface="Microsoft Yahei"/>
                <a:sym typeface="Microsoft Yahe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Microsoft Yahei"/>
                <a:ea typeface="Microsoft Yahei"/>
                <a:cs typeface="Microsoft Yahei"/>
                <a:sym typeface="Microsoft Yahe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Microsoft Yahei"/>
                <a:ea typeface="Microsoft Yahei"/>
                <a:cs typeface="Microsoft Yahei"/>
                <a:sym typeface="Microsoft Yahe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Microsoft Yahei"/>
                <a:ea typeface="Microsoft Yahei"/>
                <a:cs typeface="Microsoft Yahei"/>
                <a:sym typeface="Microsoft Yahei"/>
              </a:defRPr>
            </a:lvl9pPr>
          </a:lstStyle>
          <a:p/>
        </p:txBody>
      </p:sp>
      <p:sp>
        <p:nvSpPr>
          <p:cNvPr id="32" name="Google Shape;32;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33" name="Google Shape;33;p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34" name="Google Shape;34;p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
        <p:nvSpPr>
          <p:cNvPr id="35" name="Google Shape;35;p5"/>
          <p:cNvSpPr txBox="1"/>
          <p:nvPr/>
        </p:nvSpPr>
        <p:spPr>
          <a:xfrm>
            <a:off x="1633193" y="2134141"/>
            <a:ext cx="1948207" cy="1294859"/>
          </a:xfrm>
          <a:prstGeom prst="rect">
            <a:avLst/>
          </a:prstGeom>
          <a:noFill/>
          <a:ln>
            <a:noFill/>
          </a:ln>
        </p:spPr>
        <p:txBody>
          <a:bodyPr anchorCtr="0" anchor="ctr" bIns="45700" lIns="91425" spcFirstLastPara="1" rIns="91425" wrap="square" tIns="45700">
            <a:normAutofit/>
          </a:bodyPr>
          <a:lstStyle/>
          <a:p>
            <a:pPr indent="0" lvl="0" marL="0" marR="0" rtl="0" algn="l">
              <a:lnSpc>
                <a:spcPct val="150000"/>
              </a:lnSpc>
              <a:spcBef>
                <a:spcPts val="0"/>
              </a:spcBef>
              <a:spcAft>
                <a:spcPts val="0"/>
              </a:spcAft>
              <a:buClr>
                <a:schemeClr val="lt1"/>
              </a:buClr>
              <a:buSzPts val="100"/>
              <a:buFont typeface="Microsoft Yahei"/>
              <a:buNone/>
            </a:pPr>
            <a:r>
              <a:rPr lang="zh-CN" sz="100">
                <a:solidFill>
                  <a:schemeClr val="lt1"/>
                </a:solidFill>
                <a:latin typeface="Microsoft Yahei"/>
                <a:ea typeface="Microsoft Yahei"/>
                <a:cs typeface="Microsoft Yahei"/>
                <a:sym typeface="Microsoft Yahei"/>
              </a:rPr>
              <a:t>                        版权声明</a:t>
            </a:r>
            <a:endParaRPr sz="100">
              <a:solidFill>
                <a:schemeClr val="lt1"/>
              </a:solidFill>
              <a:latin typeface="Microsoft Yahei"/>
              <a:ea typeface="Microsoft Yahei"/>
              <a:cs typeface="Microsoft Yahei"/>
              <a:sym typeface="Microsoft Yahei"/>
            </a:endParaRPr>
          </a:p>
          <a:p>
            <a:pPr indent="0" lvl="0" marL="0" marR="0" rtl="0" algn="l">
              <a:lnSpc>
                <a:spcPct val="150000"/>
              </a:lnSpc>
              <a:spcBef>
                <a:spcPts val="0"/>
              </a:spcBef>
              <a:spcAft>
                <a:spcPts val="0"/>
              </a:spcAft>
              <a:buClr>
                <a:schemeClr val="lt1"/>
              </a:buClr>
              <a:buSzPts val="100"/>
              <a:buFont typeface="Microsoft Yahei"/>
              <a:buNone/>
            </a:pPr>
            <a:br>
              <a:rPr lang="zh-CN" sz="100">
                <a:solidFill>
                  <a:schemeClr val="lt1"/>
                </a:solidFill>
                <a:latin typeface="Microsoft Yahei"/>
                <a:ea typeface="Microsoft Yahei"/>
                <a:cs typeface="Microsoft Yahei"/>
                <a:sym typeface="Microsoft Yahei"/>
              </a:rPr>
            </a:br>
            <a:br>
              <a:rPr lang="zh-CN" sz="100">
                <a:solidFill>
                  <a:schemeClr val="lt1"/>
                </a:solidFill>
                <a:latin typeface="Microsoft Yahei"/>
                <a:ea typeface="Microsoft Yahei"/>
                <a:cs typeface="Microsoft Yahei"/>
                <a:sym typeface="Microsoft Yahei"/>
              </a:rPr>
            </a:br>
            <a:r>
              <a:rPr lang="zh-CN" sz="100">
                <a:solidFill>
                  <a:schemeClr val="lt1"/>
                </a:solidFill>
                <a:latin typeface="Microsoft Yahei"/>
                <a:ea typeface="Microsoft Yahei"/>
                <a:cs typeface="Microsoft Yahei"/>
                <a:sym typeface="Microsoft Yahei"/>
              </a:rPr>
              <a:t>感谢您下载平台上提供的PPT作品，为了您和熊猫办公以及原创作者的利益，请勿复制、传播、销售，否则将承担法律责任！熊猫办公将对作品进行维权，按照传播下载次数进行十倍的索取赔偿！</a:t>
            </a:r>
            <a:br>
              <a:rPr lang="zh-CN" sz="100">
                <a:solidFill>
                  <a:schemeClr val="lt1"/>
                </a:solidFill>
                <a:latin typeface="Microsoft Yahei"/>
                <a:ea typeface="Microsoft Yahei"/>
                <a:cs typeface="Microsoft Yahei"/>
                <a:sym typeface="Microsoft Yahei"/>
              </a:rPr>
            </a:br>
            <a:br>
              <a:rPr lang="zh-CN" sz="100">
                <a:solidFill>
                  <a:schemeClr val="lt1"/>
                </a:solidFill>
                <a:latin typeface="Microsoft Yahei"/>
                <a:ea typeface="Microsoft Yahei"/>
                <a:cs typeface="Microsoft Yahei"/>
                <a:sym typeface="Microsoft Yahei"/>
              </a:rPr>
            </a:br>
            <a:r>
              <a:rPr lang="zh-CN" sz="100">
                <a:solidFill>
                  <a:schemeClr val="lt1"/>
                </a:solidFill>
                <a:latin typeface="Microsoft Yahei"/>
                <a:ea typeface="Microsoft Yahei"/>
                <a:cs typeface="Microsoft Yahei"/>
                <a:sym typeface="Microsoft Yahei"/>
              </a:rPr>
              <a:t>1.在熊猫办公出售的PPT模板是免版税类（RF：Royalty-Free）正版受《中国人民共和国著作法》和《世界版权公约》的保护，作品的所有权、版权和著作权归熊猫办公所有，您下载的是PPT模板素材的使用权。</a:t>
            </a:r>
            <a:br>
              <a:rPr lang="zh-CN" sz="100">
                <a:solidFill>
                  <a:schemeClr val="lt1"/>
                </a:solidFill>
                <a:latin typeface="Microsoft Yahei"/>
                <a:ea typeface="Microsoft Yahei"/>
                <a:cs typeface="Microsoft Yahei"/>
                <a:sym typeface="Microsoft Yahei"/>
              </a:rPr>
            </a:br>
            <a:r>
              <a:rPr lang="zh-CN" sz="100">
                <a:solidFill>
                  <a:schemeClr val="lt1"/>
                </a:solidFill>
                <a:latin typeface="Microsoft Yahei"/>
                <a:ea typeface="Microsoft Yahei"/>
                <a:cs typeface="Microsoft Yahei"/>
                <a:sym typeface="Microsoft Yahei"/>
              </a:rPr>
              <a:t>2.不得将熊猫办公的PPT模板、PPT素材，本身用于再出售，或者出租、出借、转让、分销、发布或者作为礼物供他人使用，不得转授权、出卖、转让本协议或者本协议中的权利。</a:t>
            </a:r>
            <a:br>
              <a:rPr lang="zh-CN" sz="100">
                <a:solidFill>
                  <a:schemeClr val="lt1"/>
                </a:solidFill>
                <a:latin typeface="Microsoft Yahei"/>
                <a:ea typeface="Microsoft Yahei"/>
                <a:cs typeface="Microsoft Yahei"/>
                <a:sym typeface="Microsoft Yahei"/>
              </a:rPr>
            </a:br>
            <a:endParaRPr sz="100">
              <a:solidFill>
                <a:schemeClr val="lt1"/>
              </a:solidFill>
              <a:latin typeface="Microsoft Yahei"/>
              <a:ea typeface="Microsoft Yahei"/>
              <a:cs typeface="Microsoft Yahei"/>
              <a:sym typeface="Microsoft Yahe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Microsoft Yahei"/>
              <a:buNone/>
              <a:defRPr b="0" i="0" sz="44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39" name="Google Shape;39;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40" name="Google Shape;40;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41" name="Google Shape;41;p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42" name="Google Shape;42;p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3" name="Shape 43"/>
        <p:cNvGrpSpPr/>
        <p:nvPr/>
      </p:nvGrpSpPr>
      <p:grpSpPr>
        <a:xfrm>
          <a:off x="0" y="0"/>
          <a:ext cx="0" cy="0"/>
          <a:chOff x="0" y="0"/>
          <a:chExt cx="0" cy="0"/>
        </a:xfrm>
      </p:grpSpPr>
      <p:sp>
        <p:nvSpPr>
          <p:cNvPr id="44" name="Google Shape;44;p7"/>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Microsoft Yahei"/>
              <a:buNone/>
              <a:defRPr b="0" i="0" sz="44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 name="Google Shape;45;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Microsoft Yahei"/>
                <a:ea typeface="Microsoft Yahei"/>
                <a:cs typeface="Microsoft Yahei"/>
                <a:sym typeface="Microsoft Yahe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Microsoft Yahei"/>
                <a:ea typeface="Microsoft Yahei"/>
                <a:cs typeface="Microsoft Yahei"/>
                <a:sym typeface="Microsoft Yahe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Microsoft Yahei"/>
                <a:ea typeface="Microsoft Yahei"/>
                <a:cs typeface="Microsoft Yahei"/>
                <a:sym typeface="Microsoft Yahe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9pPr>
          </a:lstStyle>
          <a:p/>
        </p:txBody>
      </p:sp>
      <p:sp>
        <p:nvSpPr>
          <p:cNvPr id="46" name="Google Shape;46;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47" name="Google Shape;47;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Microsoft Yahei"/>
                <a:ea typeface="Microsoft Yahei"/>
                <a:cs typeface="Microsoft Yahei"/>
                <a:sym typeface="Microsoft Yahe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Microsoft Yahei"/>
                <a:ea typeface="Microsoft Yahei"/>
                <a:cs typeface="Microsoft Yahei"/>
                <a:sym typeface="Microsoft Yahe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Microsoft Yahei"/>
                <a:ea typeface="Microsoft Yahei"/>
                <a:cs typeface="Microsoft Yahei"/>
                <a:sym typeface="Microsoft Yahe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Microsoft Yahei"/>
                <a:ea typeface="Microsoft Yahei"/>
                <a:cs typeface="Microsoft Yahei"/>
                <a:sym typeface="Microsoft Yahei"/>
              </a:defRPr>
            </a:lvl9pPr>
          </a:lstStyle>
          <a:p/>
        </p:txBody>
      </p:sp>
      <p:sp>
        <p:nvSpPr>
          <p:cNvPr id="48" name="Google Shape;48;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icrosoft Yahei"/>
                <a:ea typeface="Microsoft Yahei"/>
                <a:cs typeface="Microsoft Yahei"/>
                <a:sym typeface="Microsoft Yahei"/>
              </a:defRPr>
            </a:lvl9pPr>
          </a:lstStyle>
          <a:p/>
        </p:txBody>
      </p:sp>
      <p:sp>
        <p:nvSpPr>
          <p:cNvPr id="49" name="Google Shape;49;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50" name="Google Shape;50;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51" name="Google Shape;51;p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
        <p:nvSpPr>
          <p:cNvPr id="52" name="Google Shape;52;p7"/>
          <p:cNvSpPr txBox="1"/>
          <p:nvPr/>
        </p:nvSpPr>
        <p:spPr>
          <a:xfrm>
            <a:off x="2231555" y="5869444"/>
            <a:ext cx="1800200" cy="11843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None/>
            </a:pPr>
            <a:r>
              <a:rPr lang="zh-CN" sz="100" u="sng">
                <a:solidFill>
                  <a:schemeClr val="hlink"/>
                </a:solidFill>
                <a:latin typeface="Microsoft Yahei"/>
                <a:ea typeface="Microsoft Yahei"/>
                <a:cs typeface="Microsoft Yahei"/>
                <a:sym typeface="Microsoft Yahei"/>
                <a:hlinkClick r:id="rId2"/>
              </a:rPr>
              <a:t>PPT模板</a:t>
            </a:r>
            <a:r>
              <a:rPr lang="zh-CN" sz="100">
                <a:solidFill>
                  <a:srgbClr val="000000"/>
                </a:solidFill>
                <a:latin typeface="Microsoft Yahei"/>
                <a:ea typeface="Microsoft Yahei"/>
                <a:cs typeface="Microsoft Yahei"/>
                <a:sym typeface="Microsoft Yahei"/>
              </a:rPr>
              <a:t> http://www.1ppt.com/moban/ </a:t>
            </a:r>
            <a:endParaRPr sz="100">
              <a:solidFill>
                <a:srgbClr val="000000"/>
              </a:solidFill>
              <a:latin typeface="Microsoft Yahei"/>
              <a:ea typeface="Microsoft Yahei"/>
              <a:cs typeface="Microsoft Yahei"/>
              <a:sym typeface="Microsoft Yahe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Microsoft Yahei"/>
              <a:buNone/>
              <a:defRPr b="0" i="0" sz="44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8" name="Shape 58"/>
        <p:cNvGrpSpPr/>
        <p:nvPr/>
      </p:nvGrpSpPr>
      <p:grpSpPr>
        <a:xfrm>
          <a:off x="0" y="0"/>
          <a:ext cx="0" cy="0"/>
          <a:chOff x="0" y="0"/>
          <a:chExt cx="0" cy="0"/>
        </a:xfrm>
      </p:grpSpPr>
      <p:sp>
        <p:nvSpPr>
          <p:cNvPr id="59" name="Google Shape;59;p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60" name="Google Shape;60;p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61" name="Google Shape;61;p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62" name="Shape 62"/>
        <p:cNvGrpSpPr/>
        <p:nvPr/>
      </p:nvGrpSpPr>
      <p:grpSpPr>
        <a:xfrm>
          <a:off x="0" y="0"/>
          <a:ext cx="0" cy="0"/>
          <a:chOff x="0" y="0"/>
          <a:chExt cx="0" cy="0"/>
        </a:xfrm>
      </p:grpSpPr>
      <p:sp>
        <p:nvSpPr>
          <p:cNvPr id="63" name="Google Shape;63;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Microsoft Yahei"/>
              <a:buNone/>
              <a:defRPr b="0" i="0" sz="3200" u="none" cap="none" strike="noStrike">
                <a:solidFill>
                  <a:schemeClr val="dk1"/>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 name="Google Shape;64;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Microsoft Yahei"/>
                <a:ea typeface="Microsoft Yahei"/>
                <a:cs typeface="Microsoft Yahei"/>
                <a:sym typeface="Microsoft Yahe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Microsoft Yahei"/>
                <a:ea typeface="Microsoft Yahei"/>
                <a:cs typeface="Microsoft Yahei"/>
                <a:sym typeface="Microsoft Yahe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icrosoft Yahei"/>
                <a:ea typeface="Microsoft Yahei"/>
                <a:cs typeface="Microsoft Yahei"/>
                <a:sym typeface="Microsoft Yahe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icrosoft Yahei"/>
                <a:ea typeface="Microsoft Yahei"/>
                <a:cs typeface="Microsoft Yahei"/>
                <a:sym typeface="Microsoft Yahei"/>
              </a:defRPr>
            </a:lvl9pPr>
          </a:lstStyle>
          <a:p/>
        </p:txBody>
      </p:sp>
      <p:sp>
        <p:nvSpPr>
          <p:cNvPr id="65" name="Google Shape;65;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Microsoft Yahei"/>
                <a:ea typeface="Microsoft Yahei"/>
                <a:cs typeface="Microsoft Yahei"/>
                <a:sym typeface="Microsoft Yahe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Microsoft Yahei"/>
                <a:ea typeface="Microsoft Yahei"/>
                <a:cs typeface="Microsoft Yahei"/>
                <a:sym typeface="Microsoft Yahe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Microsoft Yahei"/>
                <a:ea typeface="Microsoft Yahei"/>
                <a:cs typeface="Microsoft Yahei"/>
                <a:sym typeface="Microsoft Yahe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Microsoft Yahei"/>
                <a:ea typeface="Microsoft Yahei"/>
                <a:cs typeface="Microsoft Yahei"/>
                <a:sym typeface="Microsoft Yahei"/>
              </a:defRPr>
            </a:lvl9pPr>
          </a:lstStyle>
          <a:p/>
        </p:txBody>
      </p:sp>
      <p:sp>
        <p:nvSpPr>
          <p:cNvPr id="66" name="Google Shape;66;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67" name="Google Shape;67;p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2pPr>
            <a:lvl3pPr lvl="2"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3pPr>
            <a:lvl4pPr lvl="3"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4pPr>
            <a:lvl5pPr lvl="4"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5pPr>
            <a:lvl6pPr lvl="5"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6pPr>
            <a:lvl7pPr lvl="6"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7pPr>
            <a:lvl8pPr lvl="7"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8pPr>
            <a:lvl9pPr lvl="8" marR="0" rtl="0" algn="l">
              <a:spcBef>
                <a:spcPts val="0"/>
              </a:spcBef>
              <a:spcAft>
                <a:spcPts val="0"/>
              </a:spcAft>
              <a:buSzPts val="1400"/>
              <a:buNone/>
              <a:defRPr b="0" i="0" sz="1800" u="none" cap="none" strike="noStrike">
                <a:solidFill>
                  <a:schemeClr val="dk1"/>
                </a:solidFill>
                <a:latin typeface="Microsoft Yahei"/>
                <a:ea typeface="Microsoft Yahei"/>
                <a:cs typeface="Microsoft Yahei"/>
                <a:sym typeface="Microsoft Yahei"/>
              </a:defRPr>
            </a:lvl9pPr>
          </a:lstStyle>
          <a:p/>
        </p:txBody>
      </p:sp>
      <p:sp>
        <p:nvSpPr>
          <p:cNvPr id="68" name="Google Shape;68;p1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Microsoft Yahei"/>
                <a:ea typeface="Microsoft Yahei"/>
                <a:cs typeface="Microsoft Yahei"/>
                <a:sym typeface="Microsoft Yahei"/>
              </a:defRPr>
            </a:lvl1pPr>
            <a:lvl2pPr indent="0" lvl="1" marL="0" marR="0" rtl="0" algn="l">
              <a:spcBef>
                <a:spcPts val="0"/>
              </a:spcBef>
              <a:buNone/>
              <a:defRPr sz="1800">
                <a:solidFill>
                  <a:schemeClr val="dk1"/>
                </a:solidFill>
                <a:latin typeface="Microsoft Yahei"/>
                <a:ea typeface="Microsoft Yahei"/>
                <a:cs typeface="Microsoft Yahei"/>
                <a:sym typeface="Microsoft Yahei"/>
              </a:defRPr>
            </a:lvl2pPr>
            <a:lvl3pPr indent="0" lvl="2" marL="0" marR="0" rtl="0" algn="l">
              <a:spcBef>
                <a:spcPts val="0"/>
              </a:spcBef>
              <a:buNone/>
              <a:defRPr sz="1800">
                <a:solidFill>
                  <a:schemeClr val="dk1"/>
                </a:solidFill>
                <a:latin typeface="Microsoft Yahei"/>
                <a:ea typeface="Microsoft Yahei"/>
                <a:cs typeface="Microsoft Yahei"/>
                <a:sym typeface="Microsoft Yahei"/>
              </a:defRPr>
            </a:lvl3pPr>
            <a:lvl4pPr indent="0" lvl="3" marL="0" marR="0" rtl="0" algn="l">
              <a:spcBef>
                <a:spcPts val="0"/>
              </a:spcBef>
              <a:buNone/>
              <a:defRPr sz="1800">
                <a:solidFill>
                  <a:schemeClr val="dk1"/>
                </a:solidFill>
                <a:latin typeface="Microsoft Yahei"/>
                <a:ea typeface="Microsoft Yahei"/>
                <a:cs typeface="Microsoft Yahei"/>
                <a:sym typeface="Microsoft Yahei"/>
              </a:defRPr>
            </a:lvl4pPr>
            <a:lvl5pPr indent="0" lvl="4" marL="0" marR="0" rtl="0" algn="l">
              <a:spcBef>
                <a:spcPts val="0"/>
              </a:spcBef>
              <a:buNone/>
              <a:defRPr sz="1800">
                <a:solidFill>
                  <a:schemeClr val="dk1"/>
                </a:solidFill>
                <a:latin typeface="Microsoft Yahei"/>
                <a:ea typeface="Microsoft Yahei"/>
                <a:cs typeface="Microsoft Yahei"/>
                <a:sym typeface="Microsoft Yahei"/>
              </a:defRPr>
            </a:lvl5pPr>
            <a:lvl6pPr indent="0" lvl="5" marL="0" marR="0" rtl="0" algn="l">
              <a:spcBef>
                <a:spcPts val="0"/>
              </a:spcBef>
              <a:buNone/>
              <a:defRPr sz="1800">
                <a:solidFill>
                  <a:schemeClr val="dk1"/>
                </a:solidFill>
                <a:latin typeface="Microsoft Yahei"/>
                <a:ea typeface="Microsoft Yahei"/>
                <a:cs typeface="Microsoft Yahei"/>
                <a:sym typeface="Microsoft Yahei"/>
              </a:defRPr>
            </a:lvl6pPr>
            <a:lvl7pPr indent="0" lvl="6" marL="0" marR="0" rtl="0" algn="l">
              <a:spcBef>
                <a:spcPts val="0"/>
              </a:spcBef>
              <a:buNone/>
              <a:defRPr sz="1800">
                <a:solidFill>
                  <a:schemeClr val="dk1"/>
                </a:solidFill>
                <a:latin typeface="Microsoft Yahei"/>
                <a:ea typeface="Microsoft Yahei"/>
                <a:cs typeface="Microsoft Yahei"/>
                <a:sym typeface="Microsoft Yahei"/>
              </a:defRPr>
            </a:lvl7pPr>
            <a:lvl8pPr indent="0" lvl="7" marL="0" marR="0" rtl="0" algn="l">
              <a:spcBef>
                <a:spcPts val="0"/>
              </a:spcBef>
              <a:buNone/>
              <a:defRPr sz="1800">
                <a:solidFill>
                  <a:schemeClr val="dk1"/>
                </a:solidFill>
                <a:latin typeface="Microsoft Yahei"/>
                <a:ea typeface="Microsoft Yahei"/>
                <a:cs typeface="Microsoft Yahei"/>
                <a:sym typeface="Microsoft Yahei"/>
              </a:defRPr>
            </a:lvl8pPr>
            <a:lvl9pPr indent="0" lvl="8" marL="0" marR="0" rtl="0" algn="l">
              <a:spcBef>
                <a:spcPts val="0"/>
              </a:spcBef>
              <a:buNone/>
              <a:defRPr sz="1800">
                <a:solidFill>
                  <a:schemeClr val="dk1"/>
                </a:solidFill>
                <a:latin typeface="Microsoft Yahei"/>
                <a:ea typeface="Microsoft Yahei"/>
                <a:cs typeface="Microsoft Yahei"/>
                <a:sym typeface="Microsoft Yahei"/>
              </a:defRPr>
            </a:lvl9pPr>
          </a:lstStyle>
          <a:p>
            <a:pPr indent="0" lvl="0" marL="0" rtl="0" algn="l">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www.youtube.com/watch?v=cyfNVVHNs6Y" TargetMode="External"/><Relationship Id="rId5"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hyperlink" Target="http://www.youtube.com/watch?v=lMVv3qz-rHs" TargetMode="External"/><Relationship Id="rId5"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hyperlink" Target="http://www.youtube.com/watch?v=fOn0DhvInSk" TargetMode="External"/><Relationship Id="rId5" Type="http://schemas.openxmlformats.org/officeDocument/2006/relationships/image" Target="../media/image13.jpg"/><Relationship Id="rId6" Type="http://schemas.openxmlformats.org/officeDocument/2006/relationships/image" Target="../media/image16.png"/><Relationship Id="rId7"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hyperlink" Target="http://www.youtube.com/watch?v=lMVv3qz-rHs" TargetMode="External"/><Relationship Id="rId5" Type="http://schemas.openxmlformats.org/officeDocument/2006/relationships/image" Target="../media/image12.jp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hyperlink" Target="http://www.youtube.com/watch?v=qgnDbQ1aM54" TargetMode="External"/><Relationship Id="rId5"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s://www.freeppt7.com/" TargetMode="External"/><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20.png"/><Relationship Id="rId8" Type="http://schemas.openxmlformats.org/officeDocument/2006/relationships/hyperlink" Target="https://www.freeppt7.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hyperlink" Target="https://scroll.in/article/844603/a-guide-to-jianzi-a-chinese-game-with-a-shuttlecock-but-no-racket?utm" TargetMode="External"/><Relationship Id="rId5" Type="http://schemas.openxmlformats.org/officeDocument/2006/relationships/hyperlink" Target="https://www.youtube.com/watch?v=gUtznfS4pk4" TargetMode="External"/><Relationship Id="rId6" Type="http://schemas.openxmlformats.org/officeDocument/2006/relationships/hyperlink" Target="https://fuforme.com/blogs/articles/understanding-the-chinese-jianji-game-a-comprehensive-guide?srsltid=AfmBOoracdKxzHnvF2Dh18XsgN27uruPeZcBfMBArqxD6-JGi_MBnfFo&amp;utm" TargetMode="External"/><Relationship Id="rId7" Type="http://schemas.openxmlformats.org/officeDocument/2006/relationships/image" Target="../media/image4.pn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hyperlink" Target="http://www.youtube.com/watch?v=NWxBY69Uge4" TargetMode="External"/><Relationship Id="rId5" Type="http://schemas.openxmlformats.org/officeDocument/2006/relationships/image" Target="../media/image8.jp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18.png"/><Relationship Id="rId7" Type="http://schemas.openxmlformats.org/officeDocument/2006/relationships/image" Target="../media/image14.png"/><Relationship Id="rId8"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b="0" l="0" r="0" t="0"/>
          <a:stretch/>
        </p:blipFill>
        <p:spPr>
          <a:xfrm>
            <a:off x="2568" y="2624"/>
            <a:ext cx="12189432" cy="6855750"/>
          </a:xfrm>
          <a:prstGeom prst="rect">
            <a:avLst/>
          </a:prstGeom>
          <a:noFill/>
          <a:ln>
            <a:noFill/>
          </a:ln>
        </p:spPr>
      </p:pic>
      <p:pic>
        <p:nvPicPr>
          <p:cNvPr id="93" name="Google Shape;93;p14"/>
          <p:cNvPicPr preferRelativeResize="0"/>
          <p:nvPr/>
        </p:nvPicPr>
        <p:blipFill rotWithShape="1">
          <a:blip r:embed="rId4">
            <a:alphaModFix/>
          </a:blip>
          <a:srcRect b="0" l="0" r="0" t="0"/>
          <a:stretch/>
        </p:blipFill>
        <p:spPr>
          <a:xfrm>
            <a:off x="10253965" y="378780"/>
            <a:ext cx="1295400" cy="1387929"/>
          </a:xfrm>
          <a:prstGeom prst="rect">
            <a:avLst/>
          </a:prstGeom>
          <a:noFill/>
          <a:ln>
            <a:noFill/>
          </a:ln>
        </p:spPr>
      </p:pic>
      <p:pic>
        <p:nvPicPr>
          <p:cNvPr id="94" name="Google Shape;94;p14"/>
          <p:cNvPicPr preferRelativeResize="0"/>
          <p:nvPr/>
        </p:nvPicPr>
        <p:blipFill rotWithShape="1">
          <a:blip r:embed="rId5">
            <a:alphaModFix/>
          </a:blip>
          <a:srcRect b="0" l="0" r="0" t="-8"/>
          <a:stretch/>
        </p:blipFill>
        <p:spPr>
          <a:xfrm flipH="1">
            <a:off x="5134" y="-42682"/>
            <a:ext cx="5250792" cy="4768832"/>
          </a:xfrm>
          <a:prstGeom prst="rect">
            <a:avLst/>
          </a:prstGeom>
          <a:noFill/>
          <a:ln>
            <a:noFill/>
          </a:ln>
        </p:spPr>
      </p:pic>
      <p:sp>
        <p:nvSpPr>
          <p:cNvPr id="95" name="Google Shape;95;p14"/>
          <p:cNvSpPr txBox="1"/>
          <p:nvPr/>
        </p:nvSpPr>
        <p:spPr>
          <a:xfrm>
            <a:off x="6254775" y="3429000"/>
            <a:ext cx="337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2000">
                <a:solidFill>
                  <a:srgbClr val="000000"/>
                </a:solidFill>
                <a:latin typeface="Montserrat"/>
                <a:ea typeface="Montserrat"/>
                <a:cs typeface="Montserrat"/>
                <a:sym typeface="Montserrat"/>
              </a:rPr>
              <a:t>Kick, Spin, Soar!</a:t>
            </a:r>
            <a:endParaRPr sz="2000">
              <a:solidFill>
                <a:srgbClr val="000000"/>
              </a:solidFill>
              <a:latin typeface="Montserrat"/>
              <a:ea typeface="Montserrat"/>
              <a:cs typeface="Montserrat"/>
              <a:sym typeface="Montserrat"/>
            </a:endParaRPr>
          </a:p>
        </p:txBody>
      </p:sp>
      <p:sp>
        <p:nvSpPr>
          <p:cNvPr id="96" name="Google Shape;96;p14"/>
          <p:cNvSpPr txBox="1"/>
          <p:nvPr/>
        </p:nvSpPr>
        <p:spPr>
          <a:xfrm>
            <a:off x="5435200" y="1472925"/>
            <a:ext cx="5078100" cy="194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sz="13000">
                <a:solidFill>
                  <a:srgbClr val="000000"/>
                </a:solidFill>
                <a:latin typeface="Amatic SC"/>
                <a:ea typeface="Amatic SC"/>
                <a:cs typeface="Amatic SC"/>
                <a:sym typeface="Amatic SC"/>
              </a:rPr>
              <a:t>DIY Jiànzi</a:t>
            </a:r>
            <a:endParaRPr b="1" sz="13000">
              <a:solidFill>
                <a:srgbClr val="000000"/>
              </a:solidFill>
              <a:latin typeface="Amatic SC"/>
              <a:ea typeface="Amatic SC"/>
              <a:cs typeface="Amatic SC"/>
              <a:sym typeface="Amatic SC"/>
            </a:endParaRPr>
          </a:p>
        </p:txBody>
      </p:sp>
      <p:pic>
        <p:nvPicPr>
          <p:cNvPr id="97" name="Google Shape;97;p14"/>
          <p:cNvPicPr preferRelativeResize="0"/>
          <p:nvPr/>
        </p:nvPicPr>
        <p:blipFill rotWithShape="1">
          <a:blip r:embed="rId6">
            <a:alphaModFix/>
          </a:blip>
          <a:srcRect b="0" l="0" r="0" t="0"/>
          <a:stretch/>
        </p:blipFill>
        <p:spPr>
          <a:xfrm flipH="1">
            <a:off x="-1" y="5587999"/>
            <a:ext cx="12189433" cy="1269597"/>
          </a:xfrm>
          <a:prstGeom prst="rect">
            <a:avLst/>
          </a:prstGeom>
          <a:noFill/>
          <a:ln>
            <a:noFill/>
          </a:ln>
        </p:spPr>
      </p:pic>
      <p:sp>
        <p:nvSpPr>
          <p:cNvPr id="98" name="Google Shape;98;p14"/>
          <p:cNvSpPr txBox="1"/>
          <p:nvPr/>
        </p:nvSpPr>
        <p:spPr>
          <a:xfrm>
            <a:off x="10416725" y="782926"/>
            <a:ext cx="969900" cy="5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a:solidFill>
                  <a:srgbClr val="FFF2CC"/>
                </a:solidFill>
                <a:latin typeface="Montserrat"/>
                <a:ea typeface="Montserrat"/>
                <a:cs typeface="Montserrat"/>
                <a:sym typeface="Montserrat"/>
              </a:rPr>
              <a:t>Science</a:t>
            </a:r>
            <a:endParaRPr b="1">
              <a:solidFill>
                <a:srgbClr val="FFF2CC"/>
              </a:solidFill>
              <a:latin typeface="Montserrat"/>
              <a:ea typeface="Montserrat"/>
              <a:cs typeface="Montserrat"/>
              <a:sym typeface="Montserrat"/>
            </a:endParaRPr>
          </a:p>
          <a:p>
            <a:pPr indent="0" lvl="0" marL="0" rtl="0" algn="ctr">
              <a:spcBef>
                <a:spcPts val="0"/>
              </a:spcBef>
              <a:spcAft>
                <a:spcPts val="0"/>
              </a:spcAft>
              <a:buNone/>
            </a:pPr>
            <a:r>
              <a:rPr b="1" lang="zh-CN">
                <a:solidFill>
                  <a:srgbClr val="FFF2CC"/>
                </a:solidFill>
                <a:latin typeface="Montserrat"/>
                <a:ea typeface="Montserrat"/>
                <a:cs typeface="Montserrat"/>
                <a:sym typeface="Montserrat"/>
              </a:rPr>
              <a:t>75 Min</a:t>
            </a:r>
            <a:endParaRPr b="1">
              <a:solidFill>
                <a:srgbClr val="FFF2CC"/>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750"/>
                                        <p:tgtEl>
                                          <p:spTgt spid="94"/>
                                        </p:tgtEl>
                                      </p:cBhvr>
                                    </p:animEffect>
                                  </p:childTnLst>
                                </p:cTn>
                              </p:par>
                              <p:par>
                                <p:cTn fill="hold" nodeType="withEffect" presetClass="entr" presetID="10" presetSubtype="0">
                                  <p:stCondLst>
                                    <p:cond delay="25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3"/>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17" name="Google Shape;217;p23"/>
          <p:cNvSpPr txBox="1"/>
          <p:nvPr/>
        </p:nvSpPr>
        <p:spPr>
          <a:xfrm>
            <a:off x="628425" y="93150"/>
            <a:ext cx="10976400" cy="12465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Clr>
                <a:schemeClr val="dk1"/>
              </a:buClr>
              <a:buSzPts val="1100"/>
              <a:buFont typeface="Arial"/>
              <a:buNone/>
            </a:pPr>
            <a:r>
              <a:rPr b="1" lang="zh-CN" sz="7000">
                <a:solidFill>
                  <a:schemeClr val="dk1"/>
                </a:solidFill>
                <a:latin typeface="Amatic SC"/>
                <a:ea typeface="Amatic SC"/>
                <a:cs typeface="Amatic SC"/>
                <a:sym typeface="Amatic SC"/>
              </a:rPr>
              <a:t>Build the Jiànzi</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latin typeface="Amatic SC"/>
              <a:ea typeface="Amatic SC"/>
              <a:cs typeface="Amatic SC"/>
              <a:sym typeface="Amatic SC"/>
            </a:endParaRPr>
          </a:p>
        </p:txBody>
      </p:sp>
      <p:sp>
        <p:nvSpPr>
          <p:cNvPr id="218" name="Google Shape;218;p23"/>
          <p:cNvSpPr/>
          <p:nvPr/>
        </p:nvSpPr>
        <p:spPr>
          <a:xfrm>
            <a:off x="1835250" y="5864475"/>
            <a:ext cx="8431200" cy="510600"/>
          </a:xfrm>
          <a:prstGeom prst="roundRect">
            <a:avLst>
              <a:gd fmla="val 16667" name="adj"/>
            </a:avLst>
          </a:prstGeom>
          <a:solidFill>
            <a:srgbClr val="264D6E"/>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Follow the steps on </a:t>
            </a:r>
            <a:r>
              <a:rPr b="1" i="1" lang="zh-CN" sz="1600">
                <a:solidFill>
                  <a:srgbClr val="FFF2CC"/>
                </a:solidFill>
                <a:latin typeface="Montserrat"/>
                <a:ea typeface="Montserrat"/>
                <a:cs typeface="Montserrat"/>
                <a:sym typeface="Montserrat"/>
              </a:rPr>
              <a:t>worksheet pg. 2-4 </a:t>
            </a:r>
            <a:r>
              <a:rPr i="1" lang="zh-CN" sz="1600">
                <a:solidFill>
                  <a:srgbClr val="FFF2CC"/>
                </a:solidFill>
                <a:latin typeface="Montserrat"/>
                <a:ea typeface="Montserrat"/>
                <a:cs typeface="Montserrat"/>
                <a:sym typeface="Montserrat"/>
              </a:rPr>
              <a:t>and start building your own Jiànzi.</a:t>
            </a:r>
            <a:endParaRPr i="1" sz="1600">
              <a:solidFill>
                <a:srgbClr val="FFF2CC"/>
              </a:solidFill>
              <a:latin typeface="Montserrat"/>
              <a:ea typeface="Montserrat"/>
              <a:cs typeface="Montserrat"/>
              <a:sym typeface="Montserrat"/>
            </a:endParaRPr>
          </a:p>
        </p:txBody>
      </p:sp>
      <p:pic>
        <p:nvPicPr>
          <p:cNvPr descr="Set a timer for 25 minutes. This 25 minute timer with alarm silently counts down to 00:00 and then alerts you with a gentle alarm sound.&#10;&#10;What Is the 25 Minute Timer?&#10;If you're looking for a timer to help you stay on track with your work, a 25 minute countdown is a great option. You can use it to break up your work time into manageable chunks, and it can also help you avoid getting bogged down with one task for too long.&#10;&#10;How to Set a 25 Minute Timer&#10;There are a few different ways to set a 2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25 Minute Alarm?&#10;This timer is perfect for work or study sessions. It's also great for any activity where you want to be sure to take a break every 25 minutes, such as cooking, laundry, or working out.&#10;&#10;Online Timer - https://timer.onlinealarmkur.com/en/" id="219" name="Google Shape;219;p23" title="25 Minute Timer">
            <a:hlinkClick r:id="rId4"/>
          </p:cNvPr>
          <p:cNvPicPr preferRelativeResize="0"/>
          <p:nvPr/>
        </p:nvPicPr>
        <p:blipFill>
          <a:blip r:embed="rId5">
            <a:alphaModFix/>
          </a:blip>
          <a:stretch>
            <a:fillRect/>
          </a:stretch>
        </p:blipFill>
        <p:spPr>
          <a:xfrm>
            <a:off x="2768098" y="1718526"/>
            <a:ext cx="6697050" cy="3767075"/>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4"/>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25" name="Google Shape;225;p24"/>
          <p:cNvSpPr txBox="1"/>
          <p:nvPr/>
        </p:nvSpPr>
        <p:spPr>
          <a:xfrm>
            <a:off x="628425" y="93150"/>
            <a:ext cx="10976400" cy="12465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None/>
            </a:pPr>
            <a:r>
              <a:rPr b="1" lang="zh-CN" sz="7000">
                <a:solidFill>
                  <a:schemeClr val="dk1"/>
                </a:solidFill>
                <a:latin typeface="Amatic SC"/>
                <a:ea typeface="Amatic SC"/>
                <a:cs typeface="Amatic SC"/>
                <a:sym typeface="Amatic SC"/>
              </a:rPr>
              <a:t>Test/Practice Time</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latin typeface="Amatic SC"/>
              <a:ea typeface="Amatic SC"/>
              <a:cs typeface="Amatic SC"/>
              <a:sym typeface="Amatic SC"/>
            </a:endParaRPr>
          </a:p>
        </p:txBody>
      </p:sp>
      <p:sp>
        <p:nvSpPr>
          <p:cNvPr id="226" name="Google Shape;226;p24"/>
          <p:cNvSpPr/>
          <p:nvPr/>
        </p:nvSpPr>
        <p:spPr>
          <a:xfrm>
            <a:off x="1777050" y="5864500"/>
            <a:ext cx="8637900" cy="510600"/>
          </a:xfrm>
          <a:prstGeom prst="roundRect">
            <a:avLst>
              <a:gd fmla="val 16667" name="adj"/>
            </a:avLst>
          </a:prstGeom>
          <a:solidFill>
            <a:srgbClr val="264D6E"/>
          </a:solidFill>
          <a:ln cap="flat" cmpd="sng" w="9525">
            <a:solidFill>
              <a:srgbClr val="264D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Complete the activity on </a:t>
            </a:r>
            <a:r>
              <a:rPr b="1" i="1" lang="zh-CN" sz="1600">
                <a:solidFill>
                  <a:srgbClr val="FFF2CC"/>
                </a:solidFill>
                <a:latin typeface="Montserrat"/>
                <a:ea typeface="Montserrat"/>
                <a:cs typeface="Montserrat"/>
                <a:sym typeface="Montserrat"/>
              </a:rPr>
              <a:t>worksheet pg. 4-5 </a:t>
            </a:r>
            <a:r>
              <a:rPr i="1" lang="zh-CN" sz="1600">
                <a:solidFill>
                  <a:srgbClr val="FFF2CC"/>
                </a:solidFill>
                <a:latin typeface="Montserrat"/>
                <a:ea typeface="Montserrat"/>
                <a:cs typeface="Montserrat"/>
                <a:sym typeface="Montserrat"/>
              </a:rPr>
              <a:t>to improve the design of your Jiànzi.</a:t>
            </a:r>
            <a:endParaRPr i="1" sz="1600">
              <a:solidFill>
                <a:srgbClr val="FFF2CC"/>
              </a:solidFill>
              <a:latin typeface="Montserrat"/>
              <a:ea typeface="Montserrat"/>
              <a:cs typeface="Montserrat"/>
              <a:sym typeface="Montserrat"/>
            </a:endParaRPr>
          </a:p>
        </p:txBody>
      </p:sp>
      <p:sp>
        <p:nvSpPr>
          <p:cNvPr id="227" name="Google Shape;227;p24"/>
          <p:cNvSpPr txBox="1"/>
          <p:nvPr/>
        </p:nvSpPr>
        <p:spPr>
          <a:xfrm>
            <a:off x="1017775" y="1682525"/>
            <a:ext cx="4419000" cy="35865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200"/>
              </a:spcBef>
              <a:spcAft>
                <a:spcPts val="0"/>
              </a:spcAft>
              <a:buSzPts val="2000"/>
              <a:buFont typeface="Montserrat"/>
              <a:buChar char="●"/>
            </a:pPr>
            <a:r>
              <a:rPr lang="zh-CN" sz="2000">
                <a:latin typeface="Montserrat"/>
                <a:ea typeface="Montserrat"/>
                <a:cs typeface="Montserrat"/>
                <a:sym typeface="Montserrat"/>
              </a:rPr>
              <a:t>Find a space to play with your Jiànzi. </a:t>
            </a:r>
            <a:endParaRPr sz="2000">
              <a:latin typeface="Montserrat"/>
              <a:ea typeface="Montserrat"/>
              <a:cs typeface="Montserrat"/>
              <a:sym typeface="Montserrat"/>
            </a:endParaRPr>
          </a:p>
          <a:p>
            <a:pPr indent="0" lvl="0" marL="457200" rtl="0" algn="l">
              <a:lnSpc>
                <a:spcPct val="115000"/>
              </a:lnSpc>
              <a:spcBef>
                <a:spcPts val="1200"/>
              </a:spcBef>
              <a:spcAft>
                <a:spcPts val="0"/>
              </a:spcAft>
              <a:buNone/>
            </a:pPr>
            <a:r>
              <a:t/>
            </a:r>
            <a:endParaRPr sz="2000">
              <a:latin typeface="Montserrat"/>
              <a:ea typeface="Montserrat"/>
              <a:cs typeface="Montserrat"/>
              <a:sym typeface="Montserrat"/>
            </a:endParaRPr>
          </a:p>
          <a:p>
            <a:pPr indent="-355600" lvl="0" marL="457200" rtl="0" algn="l">
              <a:lnSpc>
                <a:spcPct val="115000"/>
              </a:lnSpc>
              <a:spcBef>
                <a:spcPts val="1200"/>
              </a:spcBef>
              <a:spcAft>
                <a:spcPts val="0"/>
              </a:spcAft>
              <a:buSzPts val="2000"/>
              <a:buFont typeface="Montserrat"/>
              <a:buChar char="●"/>
            </a:pPr>
            <a:r>
              <a:rPr lang="zh-CN" sz="2000">
                <a:latin typeface="Montserrat"/>
                <a:ea typeface="Montserrat"/>
                <a:cs typeface="Montserrat"/>
                <a:sym typeface="Montserrat"/>
              </a:rPr>
              <a:t>Observe</a:t>
            </a:r>
            <a:r>
              <a:rPr lang="zh-CN" sz="2000">
                <a:latin typeface="Montserrat"/>
                <a:ea typeface="Montserrat"/>
                <a:cs typeface="Montserrat"/>
                <a:sym typeface="Montserrat"/>
              </a:rPr>
              <a:t>  how its weight and design affect how it flies. </a:t>
            </a:r>
            <a:endParaRPr sz="2000">
              <a:latin typeface="Montserrat"/>
              <a:ea typeface="Montserrat"/>
              <a:cs typeface="Montserrat"/>
              <a:sym typeface="Montserrat"/>
            </a:endParaRPr>
          </a:p>
          <a:p>
            <a:pPr indent="0" lvl="0" marL="457200" rtl="0" algn="l">
              <a:lnSpc>
                <a:spcPct val="115000"/>
              </a:lnSpc>
              <a:spcBef>
                <a:spcPts val="1200"/>
              </a:spcBef>
              <a:spcAft>
                <a:spcPts val="0"/>
              </a:spcAft>
              <a:buNone/>
            </a:pPr>
            <a:r>
              <a:t/>
            </a:r>
            <a:endParaRPr sz="2000">
              <a:latin typeface="Montserrat"/>
              <a:ea typeface="Montserrat"/>
              <a:cs typeface="Montserrat"/>
              <a:sym typeface="Montserrat"/>
            </a:endParaRPr>
          </a:p>
          <a:p>
            <a:pPr indent="-355600" lvl="0" marL="457200" rtl="0" algn="l">
              <a:lnSpc>
                <a:spcPct val="115000"/>
              </a:lnSpc>
              <a:spcBef>
                <a:spcPts val="1200"/>
              </a:spcBef>
              <a:spcAft>
                <a:spcPts val="0"/>
              </a:spcAft>
              <a:buSzPts val="2000"/>
              <a:buFont typeface="Montserrat"/>
              <a:buChar char="●"/>
            </a:pPr>
            <a:r>
              <a:rPr lang="zh-CN" sz="2000">
                <a:latin typeface="Montserrat"/>
                <a:ea typeface="Montserrat"/>
                <a:cs typeface="Montserrat"/>
                <a:sym typeface="Montserrat"/>
              </a:rPr>
              <a:t>Make changes if needed to improve it.</a:t>
            </a:r>
            <a:endParaRPr sz="2000">
              <a:latin typeface="Montserrat"/>
              <a:ea typeface="Montserrat"/>
              <a:cs typeface="Montserrat"/>
              <a:sym typeface="Montserrat"/>
            </a:endParaRPr>
          </a:p>
        </p:txBody>
      </p:sp>
      <p:pic>
        <p:nvPicPr>
          <p:cNvPr descr="Set a timer for 10 minutes. This 10 minute timer with alarm silently counts down to 00:00 and then alerts you with a gentle alarm sound.&#10;&#10;What Is the 10 Minute Timer?&#10;If you're looking for a timer to help you stay on track with your work, a 10 minute countdown is a great option. You can use it to break up your work time into manageable chunks, and it can also help you avoid getting bogged down with one task for too long.&#10;&#10;How to Set a 10 Minute Timer&#10;There are a few different ways to set a 1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0 Minute Alarm?&#10;This timer is perfect for work or study sessions. It's also great for any activity where you want to be sure to take a break every 10 minutes, such as cooking, laundry, or working out.&#10;&#10;5 Minute Timer: https://youtu.be/qgnDbQ1aM54&#10;15 Minute Timer: https://youtu.be/tuVa27WISyo&#10;30 Minute Timer: https://youtu.be/LNYm40RmRzs&#10;&#10;------------------------------------------------------------------------&#10;&#10;Follow Us on X: https://twitter.com/onlinealarmkur&#10;Online Timer: https://onlinealarmkur.com/timer/en/&#10;&#10;------------------------------------------------------------------------" id="228" name="Google Shape;228;p24" title="10 Minute Timer">
            <a:hlinkClick r:id="rId4"/>
          </p:cNvPr>
          <p:cNvPicPr preferRelativeResize="0"/>
          <p:nvPr/>
        </p:nvPicPr>
        <p:blipFill>
          <a:blip r:embed="rId5">
            <a:alphaModFix/>
          </a:blip>
          <a:stretch>
            <a:fillRect/>
          </a:stretch>
        </p:blipFill>
        <p:spPr>
          <a:xfrm>
            <a:off x="5740300" y="1757863"/>
            <a:ext cx="5573500" cy="3688400"/>
          </a:xfrm>
          <a:prstGeom prst="rect">
            <a:avLst/>
          </a:prstGeom>
          <a:noFill/>
          <a:ln>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5"/>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34" name="Google Shape;234;p25"/>
          <p:cNvSpPr txBox="1"/>
          <p:nvPr/>
        </p:nvSpPr>
        <p:spPr>
          <a:xfrm>
            <a:off x="628425" y="93150"/>
            <a:ext cx="10976400" cy="12465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Clr>
                <a:schemeClr val="dk1"/>
              </a:buClr>
              <a:buSzPts val="1100"/>
              <a:buFont typeface="Arial"/>
              <a:buNone/>
            </a:pPr>
            <a:r>
              <a:rPr b="1" lang="zh-CN" sz="7000">
                <a:solidFill>
                  <a:schemeClr val="dk1"/>
                </a:solidFill>
                <a:latin typeface="Amatic SC"/>
                <a:ea typeface="Amatic SC"/>
                <a:cs typeface="Amatic SC"/>
                <a:sym typeface="Amatic SC"/>
              </a:rPr>
              <a:t>Let’s Play</a:t>
            </a:r>
            <a:endParaRPr b="1" sz="7000">
              <a:solidFill>
                <a:schemeClr val="dk1"/>
              </a:solidFill>
              <a:latin typeface="Amatic SC"/>
              <a:ea typeface="Amatic SC"/>
              <a:cs typeface="Amatic SC"/>
              <a:sym typeface="Amatic SC"/>
            </a:endParaRPr>
          </a:p>
          <a:p>
            <a:pPr indent="0" lvl="0" marL="0" rtl="0" algn="l">
              <a:spcBef>
                <a:spcPts val="0"/>
              </a:spcBef>
              <a:spcAft>
                <a:spcPts val="0"/>
              </a:spcAft>
              <a:buNone/>
            </a:pPr>
            <a:r>
              <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latin typeface="Amatic SC"/>
              <a:ea typeface="Amatic SC"/>
              <a:cs typeface="Amatic SC"/>
              <a:sym typeface="Amatic SC"/>
            </a:endParaRPr>
          </a:p>
        </p:txBody>
      </p:sp>
      <p:sp>
        <p:nvSpPr>
          <p:cNvPr id="235" name="Google Shape;235;p25"/>
          <p:cNvSpPr txBox="1"/>
          <p:nvPr/>
        </p:nvSpPr>
        <p:spPr>
          <a:xfrm>
            <a:off x="697425" y="1508750"/>
            <a:ext cx="6215700" cy="46485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200"/>
              </a:spcBef>
              <a:spcAft>
                <a:spcPts val="0"/>
              </a:spcAft>
              <a:buClr>
                <a:schemeClr val="dk1"/>
              </a:buClr>
              <a:buSzPts val="2000"/>
              <a:buFont typeface="Montserrat"/>
              <a:buChar char="●"/>
            </a:pPr>
            <a:r>
              <a:rPr lang="zh-CN" sz="2000">
                <a:solidFill>
                  <a:schemeClr val="dk1"/>
                </a:solidFill>
                <a:latin typeface="Montserrat"/>
                <a:ea typeface="Montserrat"/>
                <a:cs typeface="Montserrat"/>
                <a:sym typeface="Montserrat"/>
              </a:rPr>
              <a:t>Team up with a partner and play 3 rounds of Jiànzi.</a:t>
            </a:r>
            <a:endParaRPr sz="2000">
              <a:solidFill>
                <a:schemeClr val="dk1"/>
              </a:solidFill>
              <a:latin typeface="Montserrat"/>
              <a:ea typeface="Montserrat"/>
              <a:cs typeface="Montserrat"/>
              <a:sym typeface="Montserrat"/>
            </a:endParaRPr>
          </a:p>
          <a:p>
            <a:pPr indent="0" lvl="0" marL="457200" rtl="0" algn="l">
              <a:lnSpc>
                <a:spcPct val="115000"/>
              </a:lnSpc>
              <a:spcBef>
                <a:spcPts val="1200"/>
              </a:spcBef>
              <a:spcAft>
                <a:spcPts val="0"/>
              </a:spcAft>
              <a:buNone/>
            </a:pPr>
            <a:r>
              <a:t/>
            </a:r>
            <a:endParaRPr sz="2000">
              <a:solidFill>
                <a:schemeClr val="dk1"/>
              </a:solidFill>
              <a:latin typeface="Montserrat"/>
              <a:ea typeface="Montserrat"/>
              <a:cs typeface="Montserrat"/>
              <a:sym typeface="Montserrat"/>
            </a:endParaRPr>
          </a:p>
          <a:p>
            <a:pPr indent="-355600" lvl="0" marL="457200" rtl="0" algn="l">
              <a:lnSpc>
                <a:spcPct val="115000"/>
              </a:lnSpc>
              <a:spcBef>
                <a:spcPts val="1200"/>
              </a:spcBef>
              <a:spcAft>
                <a:spcPts val="0"/>
              </a:spcAft>
              <a:buClr>
                <a:schemeClr val="dk1"/>
              </a:buClr>
              <a:buSzPts val="2000"/>
              <a:buFont typeface="Montserrat"/>
              <a:buChar char="●"/>
            </a:pPr>
            <a:r>
              <a:rPr lang="zh-CN" sz="2000">
                <a:solidFill>
                  <a:schemeClr val="dk1"/>
                </a:solidFill>
                <a:latin typeface="Montserrat"/>
                <a:ea typeface="Montserrat"/>
                <a:cs typeface="Montserrat"/>
                <a:sym typeface="Montserrat"/>
              </a:rPr>
              <a:t>Pick one challenge:</a:t>
            </a:r>
            <a:br>
              <a:rPr lang="zh-CN" sz="2000">
                <a:solidFill>
                  <a:schemeClr val="dk1"/>
                </a:solidFill>
                <a:latin typeface="Montserrat"/>
                <a:ea typeface="Montserrat"/>
                <a:cs typeface="Montserrat"/>
                <a:sym typeface="Montserrat"/>
              </a:rPr>
            </a:br>
            <a:r>
              <a:rPr lang="zh-CN" sz="2000">
                <a:solidFill>
                  <a:schemeClr val="dk1"/>
                </a:solidFill>
                <a:latin typeface="Montserrat"/>
                <a:ea typeface="Montserrat"/>
                <a:cs typeface="Montserrat"/>
                <a:sym typeface="Montserrat"/>
              </a:rPr>
              <a:t> – Keep the Jiànzi in the air as long as you can.</a:t>
            </a:r>
            <a:br>
              <a:rPr lang="zh-CN" sz="2000">
                <a:solidFill>
                  <a:schemeClr val="dk1"/>
                </a:solidFill>
                <a:latin typeface="Montserrat"/>
                <a:ea typeface="Montserrat"/>
                <a:cs typeface="Montserrat"/>
                <a:sym typeface="Montserrat"/>
              </a:rPr>
            </a:br>
            <a:r>
              <a:rPr lang="zh-CN" sz="2000">
                <a:solidFill>
                  <a:schemeClr val="dk1"/>
                </a:solidFill>
                <a:latin typeface="Montserrat"/>
                <a:ea typeface="Montserrat"/>
                <a:cs typeface="Montserrat"/>
                <a:sym typeface="Montserrat"/>
              </a:rPr>
              <a:t> – Count how many kicks you can do in 30 seconds.</a:t>
            </a:r>
            <a:endParaRPr sz="2000">
              <a:solidFill>
                <a:schemeClr val="dk1"/>
              </a:solidFill>
              <a:latin typeface="Montserrat"/>
              <a:ea typeface="Montserrat"/>
              <a:cs typeface="Montserrat"/>
              <a:sym typeface="Montserrat"/>
            </a:endParaRPr>
          </a:p>
          <a:p>
            <a:pPr indent="0" lvl="0" marL="457200" rtl="0" algn="l">
              <a:lnSpc>
                <a:spcPct val="115000"/>
              </a:lnSpc>
              <a:spcBef>
                <a:spcPts val="1200"/>
              </a:spcBef>
              <a:spcAft>
                <a:spcPts val="0"/>
              </a:spcAft>
              <a:buNone/>
            </a:pPr>
            <a:r>
              <a:t/>
            </a:r>
            <a:endParaRPr sz="2000">
              <a:solidFill>
                <a:schemeClr val="dk1"/>
              </a:solidFill>
              <a:latin typeface="Montserrat"/>
              <a:ea typeface="Montserrat"/>
              <a:cs typeface="Montserrat"/>
              <a:sym typeface="Montserrat"/>
            </a:endParaRPr>
          </a:p>
          <a:p>
            <a:pPr indent="-355600" lvl="0" marL="457200" rtl="0" algn="l">
              <a:lnSpc>
                <a:spcPct val="115000"/>
              </a:lnSpc>
              <a:spcBef>
                <a:spcPts val="1200"/>
              </a:spcBef>
              <a:spcAft>
                <a:spcPts val="0"/>
              </a:spcAft>
              <a:buClr>
                <a:schemeClr val="dk1"/>
              </a:buClr>
              <a:buSzPts val="2000"/>
              <a:buFont typeface="Montserrat"/>
              <a:buChar char="●"/>
            </a:pPr>
            <a:r>
              <a:rPr lang="zh-CN" sz="2000">
                <a:solidFill>
                  <a:schemeClr val="dk1"/>
                </a:solidFill>
                <a:latin typeface="Montserrat"/>
                <a:ea typeface="Montserrat"/>
                <a:cs typeface="Montserrat"/>
                <a:sym typeface="Montserrat"/>
              </a:rPr>
              <a:t>Take turns, track each other’s scores, and cheer each other on!</a:t>
            </a:r>
            <a:endParaRPr sz="2000">
              <a:latin typeface="Montserrat"/>
              <a:ea typeface="Montserrat"/>
              <a:cs typeface="Montserrat"/>
              <a:sym typeface="Montserrat"/>
            </a:endParaRPr>
          </a:p>
        </p:txBody>
      </p:sp>
      <p:pic>
        <p:nvPicPr>
          <p:cNvPr id="236" name="Google Shape;236;p25"/>
          <p:cNvPicPr preferRelativeResize="0"/>
          <p:nvPr/>
        </p:nvPicPr>
        <p:blipFill rotWithShape="1">
          <a:blip r:embed="rId4">
            <a:alphaModFix/>
          </a:blip>
          <a:srcRect b="0" l="0" r="0" t="0"/>
          <a:stretch/>
        </p:blipFill>
        <p:spPr>
          <a:xfrm flipH="1">
            <a:off x="-1" y="5587999"/>
            <a:ext cx="12189433" cy="1269597"/>
          </a:xfrm>
          <a:prstGeom prst="rect">
            <a:avLst/>
          </a:prstGeom>
          <a:noFill/>
          <a:ln>
            <a:noFill/>
          </a:ln>
        </p:spPr>
      </p:pic>
      <p:pic>
        <p:nvPicPr>
          <p:cNvPr id="237" name="Google Shape;237;p25"/>
          <p:cNvPicPr preferRelativeResize="0"/>
          <p:nvPr/>
        </p:nvPicPr>
        <p:blipFill rotWithShape="1">
          <a:blip r:embed="rId5">
            <a:alphaModFix/>
          </a:blip>
          <a:srcRect b="0" l="0" r="0" t="-10"/>
          <a:stretch/>
        </p:blipFill>
        <p:spPr>
          <a:xfrm>
            <a:off x="6449900" y="0"/>
            <a:ext cx="5756527" cy="5012976"/>
          </a:xfrm>
          <a:prstGeom prst="rect">
            <a:avLst/>
          </a:prstGeom>
          <a:noFill/>
          <a:ln>
            <a:noFill/>
          </a:ln>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6"/>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43" name="Google Shape;243;p26"/>
          <p:cNvSpPr txBox="1"/>
          <p:nvPr/>
        </p:nvSpPr>
        <p:spPr>
          <a:xfrm>
            <a:off x="3569498" y="201425"/>
            <a:ext cx="5055600" cy="1058700"/>
          </a:xfrm>
          <a:prstGeom prst="rect">
            <a:avLst/>
          </a:prstGeom>
          <a:noFill/>
          <a:ln>
            <a:noFill/>
          </a:ln>
        </p:spPr>
        <p:txBody>
          <a:bodyPr anchorCtr="0" anchor="t" bIns="119150" lIns="119150" spcFirstLastPara="1" rIns="119150" wrap="square" tIns="119150">
            <a:noAutofit/>
          </a:bodyPr>
          <a:lstStyle/>
          <a:p>
            <a:pPr indent="0" lvl="0" marL="0" rtl="0" algn="ctr">
              <a:spcBef>
                <a:spcPts val="0"/>
              </a:spcBef>
              <a:spcAft>
                <a:spcPts val="0"/>
              </a:spcAft>
              <a:buNone/>
            </a:pPr>
            <a:r>
              <a:rPr b="1" lang="zh-CN" sz="7015">
                <a:solidFill>
                  <a:srgbClr val="000000"/>
                </a:solidFill>
                <a:latin typeface="Amatic SC"/>
                <a:ea typeface="Amatic SC"/>
                <a:cs typeface="Amatic SC"/>
                <a:sym typeface="Amatic SC"/>
              </a:rPr>
              <a:t>some Playing Tips</a:t>
            </a:r>
            <a:endParaRPr b="1" sz="7015">
              <a:solidFill>
                <a:srgbClr val="000000"/>
              </a:solidFill>
              <a:latin typeface="Amatic SC"/>
              <a:ea typeface="Amatic SC"/>
              <a:cs typeface="Amatic SC"/>
              <a:sym typeface="Amatic SC"/>
            </a:endParaRPr>
          </a:p>
        </p:txBody>
      </p:sp>
      <p:pic>
        <p:nvPicPr>
          <p:cNvPr descr="Ms.Ruirui is the master of kicking Jianzi. Let her tell you some secrets about Chinese Jianzi." id="244" name="Google Shape;244;p26" title="HahaChinese:07-How to kick Jianzi踢毽子(en sub)">
            <a:hlinkClick r:id="rId4"/>
          </p:cNvPr>
          <p:cNvPicPr preferRelativeResize="0"/>
          <p:nvPr/>
        </p:nvPicPr>
        <p:blipFill>
          <a:blip r:embed="rId5">
            <a:alphaModFix/>
          </a:blip>
          <a:stretch>
            <a:fillRect/>
          </a:stretch>
        </p:blipFill>
        <p:spPr>
          <a:xfrm>
            <a:off x="896926" y="1863013"/>
            <a:ext cx="5943750" cy="3343375"/>
          </a:xfrm>
          <a:prstGeom prst="rect">
            <a:avLst/>
          </a:prstGeom>
          <a:noFill/>
          <a:ln>
            <a:noFill/>
          </a:ln>
        </p:spPr>
      </p:pic>
      <p:sp>
        <p:nvSpPr>
          <p:cNvPr id="245" name="Google Shape;245;p26"/>
          <p:cNvSpPr/>
          <p:nvPr/>
        </p:nvSpPr>
        <p:spPr>
          <a:xfrm>
            <a:off x="896925" y="5809275"/>
            <a:ext cx="8431200" cy="510600"/>
          </a:xfrm>
          <a:prstGeom prst="roundRect">
            <a:avLst>
              <a:gd fmla="val 16667" name="adj"/>
            </a:avLst>
          </a:prstGeom>
          <a:solidFill>
            <a:srgbClr val="264D6E"/>
          </a:solidFill>
          <a:ln cap="flat" cmpd="sng" w="9525">
            <a:solidFill>
              <a:srgbClr val="264D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See </a:t>
            </a:r>
            <a:r>
              <a:rPr b="1" i="1" lang="zh-CN" sz="1600">
                <a:solidFill>
                  <a:srgbClr val="FFF2CC"/>
                </a:solidFill>
                <a:latin typeface="Montserrat"/>
                <a:ea typeface="Montserrat"/>
                <a:cs typeface="Montserrat"/>
                <a:sym typeface="Montserrat"/>
              </a:rPr>
              <a:t>worksheet pg. 5</a:t>
            </a:r>
            <a:r>
              <a:rPr i="1" lang="zh-CN" sz="1600">
                <a:solidFill>
                  <a:srgbClr val="FFF2CC"/>
                </a:solidFill>
                <a:latin typeface="Montserrat"/>
                <a:ea typeface="Montserrat"/>
                <a:cs typeface="Montserrat"/>
                <a:sym typeface="Montserrat"/>
              </a:rPr>
              <a:t> to know more about these tips and common mistakes.</a:t>
            </a:r>
            <a:endParaRPr i="1" sz="1600">
              <a:solidFill>
                <a:srgbClr val="FFF2CC"/>
              </a:solidFill>
              <a:latin typeface="Montserrat"/>
              <a:ea typeface="Montserrat"/>
              <a:cs typeface="Montserrat"/>
              <a:sym typeface="Montserrat"/>
            </a:endParaRPr>
          </a:p>
        </p:txBody>
      </p:sp>
      <p:pic>
        <p:nvPicPr>
          <p:cNvPr id="246" name="Google Shape;246;p26"/>
          <p:cNvPicPr preferRelativeResize="0"/>
          <p:nvPr/>
        </p:nvPicPr>
        <p:blipFill rotWithShape="1">
          <a:blip r:embed="rId6">
            <a:alphaModFix/>
          </a:blip>
          <a:srcRect b="0" l="0" r="0" t="-10"/>
          <a:stretch/>
        </p:blipFill>
        <p:spPr>
          <a:xfrm>
            <a:off x="6449900" y="0"/>
            <a:ext cx="5756527" cy="5012976"/>
          </a:xfrm>
          <a:prstGeom prst="rect">
            <a:avLst/>
          </a:prstGeom>
          <a:noFill/>
          <a:ln>
            <a:noFill/>
          </a:ln>
        </p:spPr>
      </p:pic>
      <p:pic>
        <p:nvPicPr>
          <p:cNvPr id="247" name="Google Shape;247;p26"/>
          <p:cNvPicPr preferRelativeResize="0"/>
          <p:nvPr/>
        </p:nvPicPr>
        <p:blipFill rotWithShape="1">
          <a:blip r:embed="rId7">
            <a:alphaModFix/>
          </a:blip>
          <a:srcRect b="27959" l="2811" r="76146" t="50000"/>
          <a:stretch/>
        </p:blipFill>
        <p:spPr>
          <a:xfrm flipH="1">
            <a:off x="9328121" y="4918975"/>
            <a:ext cx="2565401" cy="1511299"/>
          </a:xfrm>
          <a:prstGeom prst="rect">
            <a:avLst/>
          </a:prstGeom>
          <a:noFill/>
          <a:ln>
            <a:noFill/>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7"/>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53" name="Google Shape;253;p27"/>
          <p:cNvSpPr txBox="1"/>
          <p:nvPr/>
        </p:nvSpPr>
        <p:spPr>
          <a:xfrm>
            <a:off x="1401336" y="107850"/>
            <a:ext cx="8886600" cy="1014900"/>
          </a:xfrm>
          <a:prstGeom prst="rect">
            <a:avLst/>
          </a:prstGeom>
          <a:noFill/>
          <a:ln>
            <a:noFill/>
          </a:ln>
        </p:spPr>
        <p:txBody>
          <a:bodyPr anchorCtr="0" anchor="t" bIns="118675" lIns="118675" spcFirstLastPara="1" rIns="118675" wrap="square" tIns="118675">
            <a:noAutofit/>
          </a:bodyPr>
          <a:lstStyle/>
          <a:p>
            <a:pPr indent="0" lvl="0" marL="0" rtl="0" algn="ctr">
              <a:spcBef>
                <a:spcPts val="0"/>
              </a:spcBef>
              <a:spcAft>
                <a:spcPts val="0"/>
              </a:spcAft>
              <a:buNone/>
            </a:pPr>
            <a:r>
              <a:rPr b="1" lang="zh-CN" sz="7000">
                <a:solidFill>
                  <a:srgbClr val="000000"/>
                </a:solidFill>
                <a:latin typeface="Amatic SC"/>
                <a:ea typeface="Amatic SC"/>
                <a:cs typeface="Amatic SC"/>
                <a:sym typeface="Amatic SC"/>
              </a:rPr>
              <a:t>Jiànzi Challenge</a:t>
            </a:r>
            <a:endParaRPr b="1" sz="7000">
              <a:solidFill>
                <a:srgbClr val="000000"/>
              </a:solidFill>
              <a:latin typeface="Amatic SC"/>
              <a:ea typeface="Amatic SC"/>
              <a:cs typeface="Amatic SC"/>
              <a:sym typeface="Amatic SC"/>
            </a:endParaRPr>
          </a:p>
        </p:txBody>
      </p:sp>
      <p:sp>
        <p:nvSpPr>
          <p:cNvPr id="254" name="Google Shape;254;p27"/>
          <p:cNvSpPr txBox="1"/>
          <p:nvPr/>
        </p:nvSpPr>
        <p:spPr>
          <a:xfrm>
            <a:off x="558850" y="1288175"/>
            <a:ext cx="10963200" cy="913500"/>
          </a:xfrm>
          <a:prstGeom prst="rect">
            <a:avLst/>
          </a:prstGeom>
          <a:noFill/>
          <a:ln>
            <a:noFill/>
          </a:ln>
        </p:spPr>
        <p:txBody>
          <a:bodyPr anchorCtr="0" anchor="t" bIns="118675" lIns="118675" spcFirstLastPara="1" rIns="118675" wrap="square" tIns="118675">
            <a:spAutoFit/>
          </a:bodyPr>
          <a:lstStyle/>
          <a:p>
            <a:pPr indent="0" lvl="0" marL="0" rtl="0" algn="ctr">
              <a:lnSpc>
                <a:spcPct val="115000"/>
              </a:lnSpc>
              <a:spcBef>
                <a:spcPts val="1558"/>
              </a:spcBef>
              <a:spcAft>
                <a:spcPts val="1558"/>
              </a:spcAft>
              <a:buNone/>
            </a:pPr>
            <a:r>
              <a:rPr lang="zh-CN" sz="2036">
                <a:latin typeface="Montserrat"/>
                <a:ea typeface="Montserrat"/>
                <a:cs typeface="Montserrat"/>
                <a:sym typeface="Montserrat"/>
              </a:rPr>
              <a:t>Get ready to test your skills and have some fun. Let’s see who can keep their Jiànzi in the air the longest!</a:t>
            </a:r>
            <a:endParaRPr sz="2036">
              <a:latin typeface="Montserrat"/>
              <a:ea typeface="Montserrat"/>
              <a:cs typeface="Montserrat"/>
              <a:sym typeface="Montserrat"/>
            </a:endParaRPr>
          </a:p>
        </p:txBody>
      </p:sp>
      <p:pic>
        <p:nvPicPr>
          <p:cNvPr descr="Set a timer for 10 minutes. This 10 minute timer with alarm silently counts down to 00:00 and then alerts you with a gentle alarm sound.&#10;&#10;What Is the 10 Minute Timer?&#10;If you're looking for a timer to help you stay on track with your work, a 10 minute countdown is a great option. You can use it to break up your work time into manageable chunks, and it can also help you avoid getting bogged down with one task for too long.&#10;&#10;How to Set a 10 Minute Timer&#10;There are a few different ways to set a 1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0 Minute Alarm?&#10;This timer is perfect for work or study sessions. It's also great for any activity where you want to be sure to take a break every 10 minutes, such as cooking, laundry, or working out.&#10;&#10;5 Minute Timer: https://youtu.be/qgnDbQ1aM54&#10;15 Minute Timer: https://youtu.be/tuVa27WISyo&#10;30 Minute Timer: https://youtu.be/LNYm40RmRzs&#10;&#10;------------------------------------------------------------------------&#10;&#10;Follow Us on X: https://twitter.com/onlinealarmkur&#10;Online Timer: https://onlinealarmkur.com/timer/en/&#10;&#10;------------------------------------------------------------------------" id="255" name="Google Shape;255;p27" title="10 Minute Timer">
            <a:hlinkClick r:id="rId4"/>
          </p:cNvPr>
          <p:cNvPicPr preferRelativeResize="0"/>
          <p:nvPr/>
        </p:nvPicPr>
        <p:blipFill>
          <a:blip r:embed="rId5">
            <a:alphaModFix/>
          </a:blip>
          <a:stretch>
            <a:fillRect/>
          </a:stretch>
        </p:blipFill>
        <p:spPr>
          <a:xfrm>
            <a:off x="3233300" y="2367100"/>
            <a:ext cx="5614300" cy="3715450"/>
          </a:xfrm>
          <a:prstGeom prst="rect">
            <a:avLst/>
          </a:prstGeom>
          <a:noFill/>
          <a:ln>
            <a:noFill/>
          </a:ln>
        </p:spPr>
      </p:pic>
      <p:pic>
        <p:nvPicPr>
          <p:cNvPr id="256" name="Google Shape;256;p27"/>
          <p:cNvPicPr preferRelativeResize="0"/>
          <p:nvPr/>
        </p:nvPicPr>
        <p:blipFill rotWithShape="1">
          <a:blip r:embed="rId6">
            <a:alphaModFix/>
          </a:blip>
          <a:srcRect b="27959" l="2811" r="76146" t="50000"/>
          <a:stretch/>
        </p:blipFill>
        <p:spPr>
          <a:xfrm>
            <a:off x="405435" y="4571242"/>
            <a:ext cx="2565401" cy="1511302"/>
          </a:xfrm>
          <a:prstGeom prst="rect">
            <a:avLst/>
          </a:prstGeom>
          <a:noFill/>
          <a:ln>
            <a:noFill/>
          </a:ln>
        </p:spPr>
      </p:pic>
      <p:pic>
        <p:nvPicPr>
          <p:cNvPr id="257" name="Google Shape;257;p27"/>
          <p:cNvPicPr preferRelativeResize="0"/>
          <p:nvPr/>
        </p:nvPicPr>
        <p:blipFill rotWithShape="1">
          <a:blip r:embed="rId6">
            <a:alphaModFix/>
          </a:blip>
          <a:srcRect b="27959" l="2811" r="76146" t="50000"/>
          <a:stretch/>
        </p:blipFill>
        <p:spPr>
          <a:xfrm flipH="1">
            <a:off x="9110071" y="4571250"/>
            <a:ext cx="2565401" cy="1511299"/>
          </a:xfrm>
          <a:prstGeom prst="rect">
            <a:avLst/>
          </a:prstGeom>
          <a:noFill/>
          <a:ln>
            <a:noFill/>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8"/>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63" name="Google Shape;263;p28"/>
          <p:cNvSpPr txBox="1"/>
          <p:nvPr/>
        </p:nvSpPr>
        <p:spPr>
          <a:xfrm>
            <a:off x="1401324" y="107850"/>
            <a:ext cx="9403200" cy="1014900"/>
          </a:xfrm>
          <a:prstGeom prst="rect">
            <a:avLst/>
          </a:prstGeom>
          <a:noFill/>
          <a:ln>
            <a:noFill/>
          </a:ln>
        </p:spPr>
        <p:txBody>
          <a:bodyPr anchorCtr="0" anchor="t" bIns="118675" lIns="118675" spcFirstLastPara="1" rIns="118675" wrap="square" tIns="118675">
            <a:noAutofit/>
          </a:bodyPr>
          <a:lstStyle/>
          <a:p>
            <a:pPr indent="0" lvl="0" marL="0" rtl="0" algn="ctr">
              <a:spcBef>
                <a:spcPts val="0"/>
              </a:spcBef>
              <a:spcAft>
                <a:spcPts val="0"/>
              </a:spcAft>
              <a:buNone/>
            </a:pPr>
            <a:r>
              <a:rPr b="1" lang="zh-CN" sz="7000">
                <a:solidFill>
                  <a:schemeClr val="dk1"/>
                </a:solidFill>
                <a:latin typeface="Amatic SC"/>
                <a:ea typeface="Amatic SC"/>
                <a:cs typeface="Amatic SC"/>
                <a:sym typeface="Amatic SC"/>
              </a:rPr>
              <a:t>3-2-1 Reflection</a:t>
            </a:r>
            <a:endParaRPr b="1" sz="7000">
              <a:latin typeface="Amatic SC"/>
              <a:ea typeface="Amatic SC"/>
              <a:cs typeface="Amatic SC"/>
              <a:sym typeface="Amatic SC"/>
            </a:endParaRPr>
          </a:p>
        </p:txBody>
      </p:sp>
      <p:sp>
        <p:nvSpPr>
          <p:cNvPr id="264" name="Google Shape;264;p28"/>
          <p:cNvSpPr txBox="1"/>
          <p:nvPr/>
        </p:nvSpPr>
        <p:spPr>
          <a:xfrm>
            <a:off x="710650" y="1849400"/>
            <a:ext cx="3649800" cy="2702400"/>
          </a:xfrm>
          <a:prstGeom prst="rect">
            <a:avLst/>
          </a:prstGeom>
          <a:noFill/>
          <a:ln>
            <a:noFill/>
          </a:ln>
        </p:spPr>
        <p:txBody>
          <a:bodyPr anchorCtr="0" anchor="t" bIns="118675" lIns="118675" spcFirstLastPara="1" rIns="118675" wrap="square" tIns="118675">
            <a:spAutoFit/>
          </a:bodyPr>
          <a:lstStyle/>
          <a:p>
            <a:pPr indent="-355600" lvl="0" marL="457200" rtl="0" algn="l">
              <a:spcBef>
                <a:spcPts val="0"/>
              </a:spcBef>
              <a:spcAft>
                <a:spcPts val="0"/>
              </a:spcAft>
              <a:buClr>
                <a:schemeClr val="dk1"/>
              </a:buClr>
              <a:buSzPts val="2000"/>
              <a:buFont typeface="Montserrat"/>
              <a:buChar char="●"/>
            </a:pPr>
            <a:r>
              <a:rPr b="1" lang="zh-CN" sz="2000">
                <a:solidFill>
                  <a:schemeClr val="dk1"/>
                </a:solidFill>
                <a:latin typeface="Montserrat"/>
                <a:ea typeface="Montserrat"/>
                <a:cs typeface="Montserrat"/>
                <a:sym typeface="Montserrat"/>
              </a:rPr>
              <a:t>3 Things</a:t>
            </a:r>
            <a:r>
              <a:rPr lang="zh-CN" sz="2000">
                <a:solidFill>
                  <a:schemeClr val="dk1"/>
                </a:solidFill>
                <a:latin typeface="Montserrat"/>
                <a:ea typeface="Montserrat"/>
                <a:cs typeface="Montserrat"/>
                <a:sym typeface="Montserrat"/>
              </a:rPr>
              <a:t> I Noticed while Playing Jiànzi</a:t>
            </a:r>
            <a:endParaRPr sz="20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b="1" lang="zh-CN" sz="2000">
                <a:solidFill>
                  <a:schemeClr val="dk1"/>
                </a:solidFill>
                <a:latin typeface="Montserrat"/>
                <a:ea typeface="Montserrat"/>
                <a:cs typeface="Montserrat"/>
                <a:sym typeface="Montserrat"/>
              </a:rPr>
              <a:t>2 Things</a:t>
            </a:r>
            <a:r>
              <a:rPr lang="zh-CN" sz="2000">
                <a:solidFill>
                  <a:schemeClr val="dk1"/>
                </a:solidFill>
                <a:latin typeface="Montserrat"/>
                <a:ea typeface="Montserrat"/>
                <a:cs typeface="Montserrat"/>
                <a:sym typeface="Montserrat"/>
              </a:rPr>
              <a:t> I Got Better at Today</a:t>
            </a:r>
            <a:endParaRPr sz="20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b="1" lang="zh-CN" sz="2000">
                <a:solidFill>
                  <a:schemeClr val="dk1"/>
                </a:solidFill>
                <a:latin typeface="Montserrat"/>
                <a:ea typeface="Montserrat"/>
                <a:cs typeface="Montserrat"/>
                <a:sym typeface="Montserrat"/>
              </a:rPr>
              <a:t>1 Question</a:t>
            </a:r>
            <a:r>
              <a:rPr lang="zh-CN" sz="2000">
                <a:solidFill>
                  <a:schemeClr val="dk1"/>
                </a:solidFill>
                <a:latin typeface="Montserrat"/>
                <a:ea typeface="Montserrat"/>
                <a:cs typeface="Montserrat"/>
                <a:sym typeface="Montserrat"/>
              </a:rPr>
              <a:t> I still have about Jiànzi</a:t>
            </a:r>
            <a:endParaRPr sz="2000">
              <a:latin typeface="Montserrat"/>
              <a:ea typeface="Montserrat"/>
              <a:cs typeface="Montserrat"/>
              <a:sym typeface="Montserrat"/>
            </a:endParaRPr>
          </a:p>
        </p:txBody>
      </p:sp>
      <p:pic>
        <p:nvPicPr>
          <p:cNvPr descr="Set a timer for 5 minutes. This 5 minute timer with alarm silently counts down to 00:00 and then alerts you with a gentle alarm sound.&#10;&#10;What Is the 5 Minute Timer?&#10;If you're looking for a timer to help you stay on track with your work, a 5 minute countdown is a great option. You can use it to break up your work time into manageable chunks, and it can also help you avoid getting bogged down with one task for too long.&#10;&#10;How to Set a 5 Minute Timer&#10;There are a few different ways to set a 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5 Minute Alarm?&#10;This timer is perfect for work or study sessions. It's also great for any activity where you want to be sure to take a break every 5 minutes, such as cooking, laundry, or working out.&#10;&#10;Online Timer - https://timer.onlinealarmkur.com/en/" id="265" name="Google Shape;265;p28" title="5 Minute Timer">
            <a:hlinkClick r:id="rId4"/>
          </p:cNvPr>
          <p:cNvPicPr preferRelativeResize="0"/>
          <p:nvPr/>
        </p:nvPicPr>
        <p:blipFill>
          <a:blip r:embed="rId5">
            <a:alphaModFix/>
          </a:blip>
          <a:stretch>
            <a:fillRect/>
          </a:stretch>
        </p:blipFill>
        <p:spPr>
          <a:xfrm>
            <a:off x="4671900" y="1849400"/>
            <a:ext cx="6843575" cy="3849525"/>
          </a:xfrm>
          <a:prstGeom prst="rect">
            <a:avLst/>
          </a:prstGeom>
          <a:noFill/>
          <a:ln>
            <a:noFill/>
          </a:ln>
        </p:spPr>
      </p:pic>
      <p:sp>
        <p:nvSpPr>
          <p:cNvPr id="266" name="Google Shape;266;p28"/>
          <p:cNvSpPr/>
          <p:nvPr/>
        </p:nvSpPr>
        <p:spPr>
          <a:xfrm>
            <a:off x="1835250" y="5864475"/>
            <a:ext cx="8431200" cy="510600"/>
          </a:xfrm>
          <a:prstGeom prst="roundRect">
            <a:avLst>
              <a:gd fmla="val 16667" name="adj"/>
            </a:avLst>
          </a:prstGeom>
          <a:solidFill>
            <a:srgbClr val="264D6E"/>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Use</a:t>
            </a:r>
            <a:r>
              <a:rPr i="1" lang="zh-CN" sz="1600">
                <a:solidFill>
                  <a:srgbClr val="FFF2CC"/>
                </a:solidFill>
                <a:latin typeface="Montserrat"/>
                <a:ea typeface="Montserrat"/>
                <a:cs typeface="Montserrat"/>
                <a:sym typeface="Montserrat"/>
              </a:rPr>
              <a:t> </a:t>
            </a:r>
            <a:r>
              <a:rPr b="1" i="1" lang="zh-CN" sz="1600">
                <a:solidFill>
                  <a:srgbClr val="FFF2CC"/>
                </a:solidFill>
                <a:latin typeface="Montserrat"/>
                <a:ea typeface="Montserrat"/>
                <a:cs typeface="Montserrat"/>
                <a:sym typeface="Montserrat"/>
              </a:rPr>
              <a:t>worksheet pg. 5-6 </a:t>
            </a:r>
            <a:r>
              <a:rPr i="1" lang="zh-CN" sz="1600">
                <a:solidFill>
                  <a:srgbClr val="FFF2CC"/>
                </a:solidFill>
                <a:latin typeface="Montserrat"/>
                <a:ea typeface="Montserrat"/>
                <a:cs typeface="Montserrat"/>
                <a:sym typeface="Montserrat"/>
              </a:rPr>
              <a:t>to share your reflection.</a:t>
            </a:r>
            <a:endParaRPr i="1" sz="1600">
              <a:solidFill>
                <a:srgbClr val="FFF2CC"/>
              </a:solidFill>
              <a:latin typeface="Montserrat"/>
              <a:ea typeface="Montserrat"/>
              <a:cs typeface="Montserrat"/>
              <a:sym typeface="Montserrat"/>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9"/>
          <p:cNvPicPr preferRelativeResize="0"/>
          <p:nvPr/>
        </p:nvPicPr>
        <p:blipFill rotWithShape="1">
          <a:blip r:embed="rId3">
            <a:alphaModFix/>
          </a:blip>
          <a:srcRect b="0" l="0" r="0" t="0"/>
          <a:stretch/>
        </p:blipFill>
        <p:spPr>
          <a:xfrm>
            <a:off x="2568" y="2624"/>
            <a:ext cx="12189432" cy="6855750"/>
          </a:xfrm>
          <a:prstGeom prst="rect">
            <a:avLst/>
          </a:prstGeom>
          <a:noFill/>
          <a:ln>
            <a:noFill/>
          </a:ln>
        </p:spPr>
      </p:pic>
      <p:pic>
        <p:nvPicPr>
          <p:cNvPr id="272" name="Google Shape;272;p29"/>
          <p:cNvPicPr preferRelativeResize="0"/>
          <p:nvPr/>
        </p:nvPicPr>
        <p:blipFill rotWithShape="1">
          <a:blip r:embed="rId4">
            <a:alphaModFix/>
          </a:blip>
          <a:srcRect b="0" l="0" r="0" t="0"/>
          <a:stretch/>
        </p:blipFill>
        <p:spPr>
          <a:xfrm>
            <a:off x="767176" y="569131"/>
            <a:ext cx="1295400" cy="1387929"/>
          </a:xfrm>
          <a:prstGeom prst="rect">
            <a:avLst/>
          </a:prstGeom>
          <a:noFill/>
          <a:ln>
            <a:noFill/>
          </a:ln>
        </p:spPr>
      </p:pic>
      <p:pic>
        <p:nvPicPr>
          <p:cNvPr id="273" name="Google Shape;273;p29"/>
          <p:cNvPicPr preferRelativeResize="0"/>
          <p:nvPr/>
        </p:nvPicPr>
        <p:blipFill rotWithShape="1">
          <a:blip r:embed="rId5">
            <a:alphaModFix/>
          </a:blip>
          <a:srcRect b="0" l="0" r="0" t="-8"/>
          <a:stretch/>
        </p:blipFill>
        <p:spPr>
          <a:xfrm>
            <a:off x="6449900" y="0"/>
            <a:ext cx="5756526" cy="5012975"/>
          </a:xfrm>
          <a:prstGeom prst="rect">
            <a:avLst/>
          </a:prstGeom>
          <a:noFill/>
          <a:ln>
            <a:noFill/>
          </a:ln>
        </p:spPr>
      </p:pic>
      <p:pic>
        <p:nvPicPr>
          <p:cNvPr id="274" name="Google Shape;274;p29"/>
          <p:cNvPicPr preferRelativeResize="0"/>
          <p:nvPr/>
        </p:nvPicPr>
        <p:blipFill rotWithShape="1">
          <a:blip r:embed="rId6">
            <a:alphaModFix/>
          </a:blip>
          <a:srcRect b="0" l="-1" r="0" t="0"/>
          <a:stretch/>
        </p:blipFill>
        <p:spPr>
          <a:xfrm flipH="1">
            <a:off x="0" y="5587999"/>
            <a:ext cx="12189432" cy="1269597"/>
          </a:xfrm>
          <a:prstGeom prst="rect">
            <a:avLst/>
          </a:prstGeom>
          <a:noFill/>
          <a:ln>
            <a:noFill/>
          </a:ln>
        </p:spPr>
      </p:pic>
      <p:pic>
        <p:nvPicPr>
          <p:cNvPr id="275" name="Google Shape;275;p29"/>
          <p:cNvPicPr preferRelativeResize="0"/>
          <p:nvPr/>
        </p:nvPicPr>
        <p:blipFill rotWithShape="1">
          <a:blip r:embed="rId7">
            <a:alphaModFix/>
          </a:blip>
          <a:srcRect b="27960" l="2812" r="76146" t="50000"/>
          <a:stretch/>
        </p:blipFill>
        <p:spPr>
          <a:xfrm>
            <a:off x="405435" y="4418742"/>
            <a:ext cx="2565401" cy="1511302"/>
          </a:xfrm>
          <a:prstGeom prst="rect">
            <a:avLst/>
          </a:prstGeom>
          <a:noFill/>
          <a:ln>
            <a:noFill/>
          </a:ln>
        </p:spPr>
      </p:pic>
      <p:sp>
        <p:nvSpPr>
          <p:cNvPr id="276" name="Google Shape;276;p29"/>
          <p:cNvSpPr txBox="1"/>
          <p:nvPr/>
        </p:nvSpPr>
        <p:spPr>
          <a:xfrm>
            <a:off x="560200" y="2372050"/>
            <a:ext cx="6706500" cy="1631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b="1" lang="zh-CN" sz="10000">
                <a:solidFill>
                  <a:schemeClr val="dk1"/>
                </a:solidFill>
                <a:latin typeface="Amatic SC"/>
                <a:ea typeface="Amatic SC"/>
                <a:cs typeface="Amatic SC"/>
                <a:sym typeface="Amatic SC"/>
              </a:rPr>
              <a:t>Congratulations</a:t>
            </a:r>
            <a:endParaRPr sz="8400">
              <a:solidFill>
                <a:schemeClr val="dk1"/>
              </a:solidFill>
            </a:endParaRPr>
          </a:p>
        </p:txBody>
      </p:sp>
      <p:sp>
        <p:nvSpPr>
          <p:cNvPr id="277" name="Google Shape;277;p29">
            <a:hlinkClick r:id="rId8"/>
          </p:cNvPr>
          <p:cNvSpPr txBox="1"/>
          <p:nvPr/>
        </p:nvSpPr>
        <p:spPr>
          <a:xfrm>
            <a:off x="7019819" y="6611779"/>
            <a:ext cx="516961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zh-CN" sz="1000" u="sng">
                <a:solidFill>
                  <a:schemeClr val="hlink"/>
                </a:solidFill>
                <a:latin typeface="Microsoft Yahei"/>
                <a:ea typeface="Microsoft Yahei"/>
                <a:cs typeface="Microsoft Yahei"/>
                <a:sym typeface="Microsoft Yahei"/>
                <a:hlinkClick r:id="rId9"/>
              </a:rPr>
              <a:t>https://www.freeppt7.com</a:t>
            </a:r>
            <a:endParaRPr sz="1000">
              <a:solidFill>
                <a:schemeClr val="lt1"/>
              </a:solidFill>
              <a:latin typeface="Microsoft Yahei"/>
              <a:ea typeface="Microsoft Yahei"/>
              <a:cs typeface="Microsoft Yahei"/>
              <a:sym typeface="Microsoft Yahei"/>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0" presetSubtype="0">
                                  <p:stCondLst>
                                    <p:cond delay="50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par>
                                <p:cTn fill="hold" nodeType="withEffect" presetClass="entr" presetID="10" presetSubtype="0">
                                  <p:stCondLst>
                                    <p:cond delay="100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par>
                          <p:cTn fill="hold">
                            <p:stCondLst>
                              <p:cond delay="1000"/>
                            </p:stCondLst>
                            <p:childTnLst>
                              <p:par>
                                <p:cTn fill="hold" nodeType="afterEffect" presetClass="entr" presetID="10" presetSubtype="0">
                                  <p:stCondLst>
                                    <p:cond delay="175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par>
                                <p:cTn fill="hold" nodeType="withEffect" presetClass="entr" presetID="10" presetSubtype="0">
                                  <p:stCondLst>
                                    <p:cond delay="100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0"/>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83" name="Google Shape;283;p30"/>
          <p:cNvSpPr txBox="1"/>
          <p:nvPr/>
        </p:nvSpPr>
        <p:spPr>
          <a:xfrm>
            <a:off x="2433444" y="124200"/>
            <a:ext cx="7803600" cy="1280400"/>
          </a:xfrm>
          <a:prstGeom prst="rect">
            <a:avLst/>
          </a:prstGeom>
          <a:noFill/>
          <a:ln>
            <a:noFill/>
          </a:ln>
        </p:spPr>
        <p:txBody>
          <a:bodyPr anchorCtr="0" anchor="t" bIns="133075" lIns="133075" spcFirstLastPara="1" rIns="133075" wrap="square" tIns="133075">
            <a:noAutofit/>
          </a:bodyPr>
          <a:lstStyle/>
          <a:p>
            <a:pPr indent="0" lvl="0" marL="0" rtl="0" algn="ctr">
              <a:spcBef>
                <a:spcPts val="0"/>
              </a:spcBef>
              <a:spcAft>
                <a:spcPts val="0"/>
              </a:spcAft>
              <a:buNone/>
            </a:pPr>
            <a:r>
              <a:rPr b="1" lang="zh-CN" sz="7000">
                <a:solidFill>
                  <a:srgbClr val="000000"/>
                </a:solidFill>
                <a:latin typeface="Amatic SC"/>
                <a:ea typeface="Amatic SC"/>
                <a:cs typeface="Amatic SC"/>
                <a:sym typeface="Amatic SC"/>
              </a:rPr>
              <a:t>Additional Resources</a:t>
            </a:r>
            <a:endParaRPr b="1" sz="7000">
              <a:solidFill>
                <a:srgbClr val="000000"/>
              </a:solidFill>
              <a:latin typeface="Amatic SC"/>
              <a:ea typeface="Amatic SC"/>
              <a:cs typeface="Amatic SC"/>
              <a:sym typeface="Amatic SC"/>
            </a:endParaRPr>
          </a:p>
        </p:txBody>
      </p:sp>
      <p:sp>
        <p:nvSpPr>
          <p:cNvPr id="284" name="Google Shape;284;p30"/>
          <p:cNvSpPr txBox="1"/>
          <p:nvPr/>
        </p:nvSpPr>
        <p:spPr>
          <a:xfrm>
            <a:off x="701850" y="1800194"/>
            <a:ext cx="11266800" cy="3622800"/>
          </a:xfrm>
          <a:prstGeom prst="rect">
            <a:avLst/>
          </a:prstGeom>
          <a:noFill/>
          <a:ln>
            <a:noFill/>
          </a:ln>
        </p:spPr>
        <p:txBody>
          <a:bodyPr anchorCtr="0" anchor="t" bIns="133075" lIns="133075" spcFirstLastPara="1" rIns="133075" wrap="square" tIns="133075">
            <a:noAutofit/>
          </a:bodyPr>
          <a:lstStyle/>
          <a:p>
            <a:pPr indent="-459753" lvl="0" marL="665506" rtl="0" algn="l">
              <a:spcBef>
                <a:spcPts val="0"/>
              </a:spcBef>
              <a:spcAft>
                <a:spcPts val="0"/>
              </a:spcAft>
              <a:buSzPts val="2000"/>
              <a:buFont typeface="Montserrat"/>
              <a:buChar char="●"/>
            </a:pPr>
            <a:r>
              <a:rPr lang="zh-CN" sz="2000">
                <a:latin typeface="Montserrat"/>
                <a:ea typeface="Montserrat"/>
                <a:cs typeface="Montserrat"/>
                <a:sym typeface="Montserrat"/>
              </a:rPr>
              <a:t>This </a:t>
            </a:r>
            <a:r>
              <a:rPr lang="zh-CN" sz="2000" u="sng">
                <a:solidFill>
                  <a:srgbClr val="0097A7"/>
                </a:solidFill>
                <a:latin typeface="Montserrat"/>
                <a:ea typeface="Montserrat"/>
                <a:cs typeface="Montserrat"/>
                <a:sym typeface="Montserrat"/>
                <a:hlinkClick r:id="rId4">
                  <a:extLst>
                    <a:ext uri="{A12FA001-AC4F-418D-AE19-62706E023703}">
                      <ahyp:hlinkClr val="tx"/>
                    </a:ext>
                  </a:extLst>
                </a:hlinkClick>
              </a:rPr>
              <a:t>article</a:t>
            </a:r>
            <a:r>
              <a:rPr lang="zh-CN" sz="2000">
                <a:latin typeface="Montserrat"/>
                <a:ea typeface="Montserrat"/>
                <a:cs typeface="Montserrat"/>
                <a:sym typeface="Montserrat"/>
              </a:rPr>
              <a:t> traces Jiànzi’s cultural roots, its modern variations, and its growing popularity beyond China.</a:t>
            </a:r>
            <a:endParaRPr sz="2000">
              <a:latin typeface="Montserrat"/>
              <a:ea typeface="Montserrat"/>
              <a:cs typeface="Montserrat"/>
              <a:sym typeface="Montserrat"/>
            </a:endParaRPr>
          </a:p>
          <a:p>
            <a:pPr indent="0" lvl="0" marL="665506" rtl="0" algn="l">
              <a:spcBef>
                <a:spcPts val="0"/>
              </a:spcBef>
              <a:spcAft>
                <a:spcPts val="0"/>
              </a:spcAft>
              <a:buNone/>
            </a:pPr>
            <a:r>
              <a:t/>
            </a:r>
            <a:endParaRPr sz="2000">
              <a:latin typeface="Montserrat"/>
              <a:ea typeface="Montserrat"/>
              <a:cs typeface="Montserrat"/>
              <a:sym typeface="Montserrat"/>
            </a:endParaRPr>
          </a:p>
          <a:p>
            <a:pPr indent="-459753" lvl="0" marL="665506" rtl="0" algn="l">
              <a:spcBef>
                <a:spcPts val="0"/>
              </a:spcBef>
              <a:spcAft>
                <a:spcPts val="0"/>
              </a:spcAft>
              <a:buSzPts val="2000"/>
              <a:buFont typeface="Montserrat"/>
              <a:buChar char="●"/>
            </a:pPr>
            <a:r>
              <a:rPr lang="zh-CN" sz="2000">
                <a:latin typeface="Montserrat"/>
                <a:ea typeface="Montserrat"/>
                <a:cs typeface="Montserrat"/>
                <a:sym typeface="Montserrat"/>
              </a:rPr>
              <a:t>This  </a:t>
            </a:r>
            <a:r>
              <a:rPr lang="zh-CN" sz="2000" u="sng">
                <a:solidFill>
                  <a:srgbClr val="0097A7"/>
                </a:solidFill>
                <a:latin typeface="Montserrat"/>
                <a:ea typeface="Montserrat"/>
                <a:cs typeface="Montserrat"/>
                <a:sym typeface="Montserrat"/>
                <a:hlinkClick r:id="rId5">
                  <a:extLst>
                    <a:ext uri="{A12FA001-AC4F-418D-AE19-62706E023703}">
                      <ahyp:hlinkClr val="tx"/>
                    </a:ext>
                  </a:extLst>
                </a:hlinkClick>
              </a:rPr>
              <a:t>video</a:t>
            </a:r>
            <a:r>
              <a:rPr lang="zh-CN" sz="2000">
                <a:latin typeface="Montserrat"/>
                <a:ea typeface="Montserrat"/>
                <a:cs typeface="Montserrat"/>
                <a:sym typeface="Montserrat"/>
              </a:rPr>
              <a:t> features high-level players in Singapore showcasing expert-grade Jiànzi kicking.</a:t>
            </a:r>
            <a:endParaRPr sz="2000">
              <a:latin typeface="Montserrat"/>
              <a:ea typeface="Montserrat"/>
              <a:cs typeface="Montserrat"/>
              <a:sym typeface="Montserrat"/>
            </a:endParaRPr>
          </a:p>
          <a:p>
            <a:pPr indent="0" lvl="0" marL="665506" rtl="0" algn="l">
              <a:spcBef>
                <a:spcPts val="0"/>
              </a:spcBef>
              <a:spcAft>
                <a:spcPts val="0"/>
              </a:spcAft>
              <a:buNone/>
            </a:pPr>
            <a:r>
              <a:t/>
            </a:r>
            <a:endParaRPr sz="2000">
              <a:latin typeface="Montserrat"/>
              <a:ea typeface="Montserrat"/>
              <a:cs typeface="Montserrat"/>
              <a:sym typeface="Montserrat"/>
            </a:endParaRPr>
          </a:p>
          <a:p>
            <a:pPr indent="-459753" lvl="0" marL="665506" rtl="0" algn="l">
              <a:spcBef>
                <a:spcPts val="0"/>
              </a:spcBef>
              <a:spcAft>
                <a:spcPts val="0"/>
              </a:spcAft>
              <a:buSzPts val="2000"/>
              <a:buFont typeface="Montserrat"/>
              <a:buChar char="●"/>
            </a:pPr>
            <a:r>
              <a:rPr lang="zh-CN" sz="2000">
                <a:latin typeface="Montserrat"/>
                <a:ea typeface="Montserrat"/>
                <a:cs typeface="Montserrat"/>
                <a:sym typeface="Montserrat"/>
              </a:rPr>
              <a:t>This </a:t>
            </a:r>
            <a:r>
              <a:rPr lang="zh-CN" sz="2000" u="sng">
                <a:solidFill>
                  <a:srgbClr val="0097A7"/>
                </a:solidFill>
                <a:latin typeface="Montserrat"/>
                <a:ea typeface="Montserrat"/>
                <a:cs typeface="Montserrat"/>
                <a:sym typeface="Montserrat"/>
                <a:hlinkClick r:id="rId6">
                  <a:extLst>
                    <a:ext uri="{A12FA001-AC4F-418D-AE19-62706E023703}">
                      <ahyp:hlinkClr val="tx"/>
                    </a:ext>
                  </a:extLst>
                </a:hlinkClick>
              </a:rPr>
              <a:t>link</a:t>
            </a:r>
            <a:r>
              <a:rPr lang="zh-CN" sz="2000">
                <a:latin typeface="Montserrat"/>
                <a:ea typeface="Montserrat"/>
                <a:cs typeface="Montserrat"/>
                <a:sym typeface="Montserrat"/>
              </a:rPr>
              <a:t> gives detailed beginner’s guide explaining Jiànzi’s rules, techniques, styles of play, and its physical and mental benefits.</a:t>
            </a:r>
            <a:endParaRPr sz="2000">
              <a:latin typeface="Montserrat"/>
              <a:ea typeface="Montserrat"/>
              <a:cs typeface="Montserrat"/>
              <a:sym typeface="Montserrat"/>
            </a:endParaRPr>
          </a:p>
        </p:txBody>
      </p:sp>
      <p:pic>
        <p:nvPicPr>
          <p:cNvPr id="285" name="Google Shape;285;p30"/>
          <p:cNvPicPr preferRelativeResize="0"/>
          <p:nvPr/>
        </p:nvPicPr>
        <p:blipFill rotWithShape="1">
          <a:blip r:embed="rId7">
            <a:alphaModFix/>
          </a:blip>
          <a:srcRect b="0" l="0" r="0" t="0"/>
          <a:stretch/>
        </p:blipFill>
        <p:spPr>
          <a:xfrm flipH="1">
            <a:off x="-1" y="5587999"/>
            <a:ext cx="12189433" cy="1269597"/>
          </a:xfrm>
          <a:prstGeom prst="rect">
            <a:avLst/>
          </a:prstGeom>
          <a:noFill/>
          <a:ln>
            <a:noFill/>
          </a:ln>
        </p:spPr>
      </p:pic>
      <p:pic>
        <p:nvPicPr>
          <p:cNvPr id="286" name="Google Shape;286;p30"/>
          <p:cNvPicPr preferRelativeResize="0"/>
          <p:nvPr/>
        </p:nvPicPr>
        <p:blipFill rotWithShape="1">
          <a:blip r:embed="rId8">
            <a:alphaModFix/>
          </a:blip>
          <a:srcRect b="27959" l="2811" r="76146" t="50000"/>
          <a:stretch/>
        </p:blipFill>
        <p:spPr>
          <a:xfrm>
            <a:off x="405435" y="4418742"/>
            <a:ext cx="2565401" cy="1511302"/>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3">
            <a:alphaModFix/>
          </a:blip>
          <a:srcRect b="0" l="0" r="0" t="0"/>
          <a:stretch/>
        </p:blipFill>
        <p:spPr>
          <a:xfrm>
            <a:off x="2568" y="2624"/>
            <a:ext cx="12189433" cy="6855749"/>
          </a:xfrm>
          <a:prstGeom prst="rect">
            <a:avLst/>
          </a:prstGeom>
          <a:noFill/>
          <a:ln>
            <a:noFill/>
          </a:ln>
        </p:spPr>
      </p:pic>
      <p:sp>
        <p:nvSpPr>
          <p:cNvPr id="104" name="Google Shape;104;p15"/>
          <p:cNvSpPr txBox="1"/>
          <p:nvPr/>
        </p:nvSpPr>
        <p:spPr>
          <a:xfrm>
            <a:off x="5182200" y="124200"/>
            <a:ext cx="1827600" cy="83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sz="7000">
                <a:solidFill>
                  <a:srgbClr val="000000"/>
                </a:solidFill>
                <a:latin typeface="Amatic SC"/>
                <a:ea typeface="Amatic SC"/>
                <a:cs typeface="Amatic SC"/>
                <a:sym typeface="Amatic SC"/>
              </a:rPr>
              <a:t>Look!</a:t>
            </a:r>
            <a:endParaRPr b="1" sz="7000">
              <a:solidFill>
                <a:srgbClr val="000000"/>
              </a:solidFill>
              <a:latin typeface="Amatic SC"/>
              <a:ea typeface="Amatic SC"/>
              <a:cs typeface="Amatic SC"/>
              <a:sym typeface="Amatic SC"/>
            </a:endParaRPr>
          </a:p>
        </p:txBody>
      </p:sp>
      <p:sp>
        <p:nvSpPr>
          <p:cNvPr id="105" name="Google Shape;105;p15"/>
          <p:cNvSpPr txBox="1"/>
          <p:nvPr/>
        </p:nvSpPr>
        <p:spPr>
          <a:xfrm>
            <a:off x="762388" y="1455775"/>
            <a:ext cx="10669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zh-CN" sz="2000">
                <a:solidFill>
                  <a:srgbClr val="000000"/>
                </a:solidFill>
                <a:latin typeface="Montserrat"/>
                <a:ea typeface="Montserrat"/>
                <a:cs typeface="Montserrat"/>
                <a:sym typeface="Montserrat"/>
              </a:rPr>
              <a:t>Look closely at this object.</a:t>
            </a:r>
            <a:endParaRPr sz="2000">
              <a:solidFill>
                <a:srgbClr val="000000"/>
              </a:solidFill>
              <a:latin typeface="Montserrat"/>
              <a:ea typeface="Montserrat"/>
              <a:cs typeface="Montserrat"/>
              <a:sym typeface="Montserrat"/>
            </a:endParaRPr>
          </a:p>
          <a:p>
            <a:pPr indent="0" lvl="0" marL="0" rtl="0" algn="ctr">
              <a:spcBef>
                <a:spcPts val="0"/>
              </a:spcBef>
              <a:spcAft>
                <a:spcPts val="0"/>
              </a:spcAft>
              <a:buNone/>
            </a:pPr>
            <a:r>
              <a:rPr lang="zh-CN" sz="2000">
                <a:solidFill>
                  <a:srgbClr val="000000"/>
                </a:solidFill>
                <a:latin typeface="Montserrat"/>
                <a:ea typeface="Montserrat"/>
                <a:cs typeface="Montserrat"/>
                <a:sym typeface="Montserrat"/>
              </a:rPr>
              <a:t>Can you guess how people in different parts of the world might have used it?</a:t>
            </a:r>
            <a:endParaRPr sz="2000">
              <a:latin typeface="Montserrat"/>
              <a:ea typeface="Montserrat"/>
              <a:cs typeface="Montserrat"/>
              <a:sym typeface="Montserrat"/>
            </a:endParaRPr>
          </a:p>
        </p:txBody>
      </p:sp>
      <p:pic>
        <p:nvPicPr>
          <p:cNvPr id="106" name="Google Shape;106;p15" title="blue-feather-element-vector-white-background.png"/>
          <p:cNvPicPr preferRelativeResize="0"/>
          <p:nvPr/>
        </p:nvPicPr>
        <p:blipFill>
          <a:blip r:embed="rId4">
            <a:alphaModFix/>
          </a:blip>
          <a:stretch>
            <a:fillRect/>
          </a:stretch>
        </p:blipFill>
        <p:spPr>
          <a:xfrm>
            <a:off x="3747075" y="1973225"/>
            <a:ext cx="4700450" cy="4700475"/>
          </a:xfrm>
          <a:prstGeom prst="rect">
            <a:avLst/>
          </a:prstGeom>
          <a:noFill/>
          <a:ln>
            <a:noFill/>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6"/>
          <p:cNvPicPr preferRelativeResize="0"/>
          <p:nvPr/>
        </p:nvPicPr>
        <p:blipFill rotWithShape="1">
          <a:blip r:embed="rId3">
            <a:alphaModFix/>
          </a:blip>
          <a:srcRect b="0" l="0" r="0" t="0"/>
          <a:stretch/>
        </p:blipFill>
        <p:spPr>
          <a:xfrm>
            <a:off x="2568" y="2624"/>
            <a:ext cx="12189433" cy="6855749"/>
          </a:xfrm>
          <a:prstGeom prst="rect">
            <a:avLst/>
          </a:prstGeom>
          <a:noFill/>
          <a:ln>
            <a:noFill/>
          </a:ln>
        </p:spPr>
      </p:pic>
      <p:sp>
        <p:nvSpPr>
          <p:cNvPr id="112" name="Google Shape;112;p16"/>
          <p:cNvSpPr txBox="1"/>
          <p:nvPr/>
        </p:nvSpPr>
        <p:spPr>
          <a:xfrm>
            <a:off x="628425" y="93150"/>
            <a:ext cx="10976400" cy="12465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None/>
            </a:pPr>
            <a:r>
              <a:rPr b="1" lang="zh-CN" sz="7000">
                <a:solidFill>
                  <a:srgbClr val="000000"/>
                </a:solidFill>
                <a:latin typeface="Amatic SC"/>
                <a:ea typeface="Amatic SC"/>
                <a:cs typeface="Amatic SC"/>
                <a:sym typeface="Amatic SC"/>
              </a:rPr>
              <a:t>Feather in Different Cultures</a:t>
            </a:r>
            <a:endParaRPr b="1" sz="7000">
              <a:solidFill>
                <a:srgbClr val="000000"/>
              </a:solidFill>
              <a:latin typeface="Amatic SC"/>
              <a:ea typeface="Amatic SC"/>
              <a:cs typeface="Amatic SC"/>
              <a:sym typeface="Amatic SC"/>
            </a:endParaRPr>
          </a:p>
        </p:txBody>
      </p:sp>
      <p:sp>
        <p:nvSpPr>
          <p:cNvPr id="113" name="Google Shape;113;p16"/>
          <p:cNvSpPr txBox="1"/>
          <p:nvPr/>
        </p:nvSpPr>
        <p:spPr>
          <a:xfrm>
            <a:off x="628425" y="1339650"/>
            <a:ext cx="10976400" cy="906300"/>
          </a:xfrm>
          <a:prstGeom prst="rect">
            <a:avLst/>
          </a:prstGeom>
          <a:noFill/>
          <a:ln>
            <a:noFill/>
          </a:ln>
        </p:spPr>
        <p:txBody>
          <a:bodyPr anchorCtr="0" anchor="t" bIns="121025" lIns="121025" spcFirstLastPara="1" rIns="121025" wrap="square" tIns="121025">
            <a:spAutoFit/>
          </a:bodyPr>
          <a:lstStyle/>
          <a:p>
            <a:pPr indent="0" lvl="0" marL="0" rtl="0" algn="ctr">
              <a:lnSpc>
                <a:spcPct val="115000"/>
              </a:lnSpc>
              <a:spcBef>
                <a:spcPts val="1588"/>
              </a:spcBef>
              <a:spcAft>
                <a:spcPts val="1588"/>
              </a:spcAft>
              <a:buNone/>
            </a:pPr>
            <a:r>
              <a:rPr lang="zh-CN" sz="2000">
                <a:solidFill>
                  <a:srgbClr val="000000"/>
                </a:solidFill>
                <a:latin typeface="Montserrat"/>
                <a:ea typeface="Montserrat"/>
                <a:cs typeface="Montserrat"/>
                <a:sym typeface="Montserrat"/>
              </a:rPr>
              <a:t>Feathers do more than help birds fly!</a:t>
            </a:r>
            <a:r>
              <a:rPr lang="zh-CN" sz="2000">
                <a:latin typeface="Montserrat"/>
                <a:ea typeface="Montserrat"/>
                <a:cs typeface="Montserrat"/>
                <a:sym typeface="Montserrat"/>
              </a:rPr>
              <a:t> </a:t>
            </a:r>
            <a:r>
              <a:rPr lang="zh-CN" sz="2000">
                <a:solidFill>
                  <a:srgbClr val="000000"/>
                </a:solidFill>
                <a:latin typeface="Montserrat"/>
                <a:ea typeface="Montserrat"/>
                <a:cs typeface="Montserrat"/>
                <a:sym typeface="Montserrat"/>
              </a:rPr>
              <a:t>People have used them in </a:t>
            </a:r>
            <a:r>
              <a:rPr lang="zh-CN" sz="2000">
                <a:latin typeface="Montserrat"/>
                <a:ea typeface="Montserrat"/>
                <a:cs typeface="Montserrat"/>
                <a:sym typeface="Montserrat"/>
              </a:rPr>
              <a:t>various</a:t>
            </a:r>
            <a:r>
              <a:rPr lang="zh-CN" sz="2000">
                <a:solidFill>
                  <a:srgbClr val="000000"/>
                </a:solidFill>
                <a:latin typeface="Montserrat"/>
                <a:ea typeface="Montserrat"/>
                <a:cs typeface="Montserrat"/>
                <a:sym typeface="Montserrat"/>
              </a:rPr>
              <a:t> ways</a:t>
            </a:r>
            <a:r>
              <a:rPr lang="zh-CN" sz="2000">
                <a:latin typeface="Montserrat"/>
                <a:ea typeface="Montserrat"/>
                <a:cs typeface="Montserrat"/>
                <a:sym typeface="Montserrat"/>
              </a:rPr>
              <a:t>, such as </a:t>
            </a:r>
            <a:r>
              <a:rPr lang="zh-CN" sz="2000">
                <a:solidFill>
                  <a:srgbClr val="000000"/>
                </a:solidFill>
                <a:latin typeface="Montserrat"/>
                <a:ea typeface="Montserrat"/>
                <a:cs typeface="Montserrat"/>
                <a:sym typeface="Montserrat"/>
              </a:rPr>
              <a:t>decorating clothes, making tools, and celebrating in ceremonies.</a:t>
            </a:r>
            <a:endParaRPr sz="2000">
              <a:latin typeface="Montserrat"/>
              <a:ea typeface="Montserrat"/>
              <a:cs typeface="Montserrat"/>
              <a:sym typeface="Montserrat"/>
            </a:endParaRPr>
          </a:p>
        </p:txBody>
      </p:sp>
      <p:sp>
        <p:nvSpPr>
          <p:cNvPr id="114" name="Google Shape;114;p16"/>
          <p:cNvSpPr txBox="1"/>
          <p:nvPr/>
        </p:nvSpPr>
        <p:spPr>
          <a:xfrm>
            <a:off x="6040800" y="2696150"/>
            <a:ext cx="3245700" cy="2676600"/>
          </a:xfrm>
          <a:prstGeom prst="rect">
            <a:avLst/>
          </a:prstGeom>
          <a:noFill/>
          <a:ln>
            <a:noFill/>
          </a:ln>
        </p:spPr>
        <p:txBody>
          <a:bodyPr anchorCtr="0" anchor="t" bIns="121025" lIns="121025" spcFirstLastPara="1" rIns="121025" wrap="square" tIns="121025">
            <a:spAutoFit/>
          </a:bodyPr>
          <a:lstStyle/>
          <a:p>
            <a:pPr indent="0" lvl="0" marL="0" rtl="0" algn="l">
              <a:lnSpc>
                <a:spcPct val="115000"/>
              </a:lnSpc>
              <a:spcBef>
                <a:spcPts val="1588"/>
              </a:spcBef>
              <a:spcAft>
                <a:spcPts val="1588"/>
              </a:spcAft>
              <a:buNone/>
            </a:pPr>
            <a:r>
              <a:rPr lang="zh-CN" sz="2000">
                <a:latin typeface="Montserrat"/>
                <a:ea typeface="Montserrat"/>
                <a:cs typeface="Montserrat"/>
                <a:sym typeface="Montserrat"/>
              </a:rPr>
              <a:t>In medieval</a:t>
            </a:r>
            <a:r>
              <a:rPr b="1" lang="zh-CN" sz="2000">
                <a:latin typeface="Montserrat"/>
                <a:ea typeface="Montserrat"/>
                <a:cs typeface="Montserrat"/>
                <a:sym typeface="Montserrat"/>
              </a:rPr>
              <a:t> Europe, </a:t>
            </a:r>
            <a:r>
              <a:rPr lang="zh-CN" sz="2000">
                <a:latin typeface="Montserrat"/>
                <a:ea typeface="Montserrat"/>
                <a:cs typeface="Montserrat"/>
                <a:sym typeface="Montserrat"/>
              </a:rPr>
              <a:t>people didn’t have pens like we do today. They dipped feather quills in ink to write stories, letters, and history.</a:t>
            </a:r>
            <a:endParaRPr sz="2000">
              <a:latin typeface="Montserrat"/>
              <a:ea typeface="Montserrat"/>
              <a:cs typeface="Montserrat"/>
              <a:sym typeface="Montserrat"/>
            </a:endParaRPr>
          </a:p>
        </p:txBody>
      </p:sp>
      <p:sp>
        <p:nvSpPr>
          <p:cNvPr id="115" name="Google Shape;115;p16"/>
          <p:cNvSpPr txBox="1"/>
          <p:nvPr/>
        </p:nvSpPr>
        <p:spPr>
          <a:xfrm>
            <a:off x="717550" y="2696150"/>
            <a:ext cx="2925300" cy="2676600"/>
          </a:xfrm>
          <a:prstGeom prst="rect">
            <a:avLst/>
          </a:prstGeom>
          <a:noFill/>
          <a:ln>
            <a:noFill/>
          </a:ln>
        </p:spPr>
        <p:txBody>
          <a:bodyPr anchorCtr="0" anchor="t" bIns="121025" lIns="121025" spcFirstLastPara="1" rIns="121025" wrap="square" tIns="121025">
            <a:spAutoFit/>
          </a:bodyPr>
          <a:lstStyle/>
          <a:p>
            <a:pPr indent="0" lvl="0" marL="0" rtl="0" algn="l">
              <a:lnSpc>
                <a:spcPct val="115000"/>
              </a:lnSpc>
              <a:spcBef>
                <a:spcPts val="1588"/>
              </a:spcBef>
              <a:spcAft>
                <a:spcPts val="1588"/>
              </a:spcAft>
              <a:buNone/>
            </a:pPr>
            <a:r>
              <a:rPr b="1" lang="zh-CN" sz="2000">
                <a:latin typeface="Montserrat"/>
                <a:ea typeface="Montserrat"/>
                <a:cs typeface="Montserrat"/>
                <a:sym typeface="Montserrat"/>
              </a:rPr>
              <a:t>Native American </a:t>
            </a:r>
            <a:r>
              <a:rPr lang="zh-CN" sz="2000">
                <a:latin typeface="Montserrat"/>
                <a:ea typeface="Montserrat"/>
                <a:cs typeface="Montserrat"/>
                <a:sym typeface="Montserrat"/>
              </a:rPr>
              <a:t>people use feathers in headdresses and dreamcatchers. The feathers stand for honor, protection, and nature.</a:t>
            </a:r>
            <a:endParaRPr sz="2000">
              <a:latin typeface="Montserrat"/>
              <a:ea typeface="Montserrat"/>
              <a:cs typeface="Montserrat"/>
              <a:sym typeface="Montserrat"/>
            </a:endParaRPr>
          </a:p>
        </p:txBody>
      </p:sp>
      <p:pic>
        <p:nvPicPr>
          <p:cNvPr id="116" name="Google Shape;116;p16"/>
          <p:cNvPicPr preferRelativeResize="0"/>
          <p:nvPr/>
        </p:nvPicPr>
        <p:blipFill rotWithShape="1">
          <a:blip r:embed="rId4">
            <a:alphaModFix/>
          </a:blip>
          <a:srcRect b="0" l="0" r="0" t="0"/>
          <a:stretch/>
        </p:blipFill>
        <p:spPr>
          <a:xfrm flipH="1">
            <a:off x="-1" y="5587999"/>
            <a:ext cx="12189433" cy="1269597"/>
          </a:xfrm>
          <a:prstGeom prst="rect">
            <a:avLst/>
          </a:prstGeom>
          <a:noFill/>
          <a:ln>
            <a:noFill/>
          </a:ln>
        </p:spPr>
      </p:pic>
      <p:pic>
        <p:nvPicPr>
          <p:cNvPr id="117" name="Google Shape;117;p16" title="tribal-feather-boho-watercolor-ornament.png"/>
          <p:cNvPicPr preferRelativeResize="0"/>
          <p:nvPr/>
        </p:nvPicPr>
        <p:blipFill>
          <a:blip r:embed="rId5">
            <a:alphaModFix/>
          </a:blip>
          <a:stretch>
            <a:fillRect/>
          </a:stretch>
        </p:blipFill>
        <p:spPr>
          <a:xfrm>
            <a:off x="2993650" y="2578675"/>
            <a:ext cx="3047150" cy="2911552"/>
          </a:xfrm>
          <a:prstGeom prst="rect">
            <a:avLst/>
          </a:prstGeom>
          <a:noFill/>
          <a:ln>
            <a:noFill/>
          </a:ln>
        </p:spPr>
      </p:pic>
      <p:pic>
        <p:nvPicPr>
          <p:cNvPr id="118" name="Google Shape;118;p16" title="collection-cosmetics-accessories-including-pen-ink_cleanup-removebg-preview.png"/>
          <p:cNvPicPr preferRelativeResize="0"/>
          <p:nvPr/>
        </p:nvPicPr>
        <p:blipFill rotWithShape="1">
          <a:blip r:embed="rId6">
            <a:alphaModFix amt="80000"/>
          </a:blip>
          <a:srcRect b="0" l="15554" r="13773" t="0"/>
          <a:stretch/>
        </p:blipFill>
        <p:spPr>
          <a:xfrm>
            <a:off x="8845050" y="2578675"/>
            <a:ext cx="2759775" cy="3255550"/>
          </a:xfrm>
          <a:prstGeom prst="rect">
            <a:avLst/>
          </a:prstGeom>
          <a:noFill/>
          <a:ln>
            <a:noFill/>
          </a:ln>
        </p:spPr>
      </p:pic>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7"/>
          <p:cNvPicPr preferRelativeResize="0"/>
          <p:nvPr/>
        </p:nvPicPr>
        <p:blipFill rotWithShape="1">
          <a:blip r:embed="rId3">
            <a:alphaModFix/>
          </a:blip>
          <a:srcRect b="0" l="0" r="0" t="0"/>
          <a:stretch/>
        </p:blipFill>
        <p:spPr>
          <a:xfrm>
            <a:off x="2568" y="2624"/>
            <a:ext cx="12189433" cy="6855749"/>
          </a:xfrm>
          <a:prstGeom prst="rect">
            <a:avLst/>
          </a:prstGeom>
          <a:noFill/>
          <a:ln>
            <a:noFill/>
          </a:ln>
        </p:spPr>
      </p:pic>
      <p:sp>
        <p:nvSpPr>
          <p:cNvPr id="124" name="Google Shape;124;p17"/>
          <p:cNvSpPr txBox="1"/>
          <p:nvPr/>
        </p:nvSpPr>
        <p:spPr>
          <a:xfrm>
            <a:off x="628425" y="93150"/>
            <a:ext cx="10976400" cy="12465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Clr>
                <a:schemeClr val="dk1"/>
              </a:buClr>
              <a:buSzPts val="1100"/>
              <a:buFont typeface="Arial"/>
              <a:buNone/>
            </a:pPr>
            <a:r>
              <a:rPr b="1" lang="zh-CN" sz="7000">
                <a:solidFill>
                  <a:schemeClr val="dk1"/>
                </a:solidFill>
                <a:latin typeface="Amatic SC"/>
                <a:ea typeface="Amatic SC"/>
                <a:cs typeface="Amatic SC"/>
                <a:sym typeface="Amatic SC"/>
              </a:rPr>
              <a:t>Jiànzi: The Feather Toy</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latin typeface="Amatic SC"/>
              <a:ea typeface="Amatic SC"/>
              <a:cs typeface="Amatic SC"/>
              <a:sym typeface="Amatic SC"/>
            </a:endParaRPr>
          </a:p>
        </p:txBody>
      </p:sp>
      <p:sp>
        <p:nvSpPr>
          <p:cNvPr id="125" name="Google Shape;125;p17"/>
          <p:cNvSpPr txBox="1"/>
          <p:nvPr/>
        </p:nvSpPr>
        <p:spPr>
          <a:xfrm>
            <a:off x="628425" y="1339650"/>
            <a:ext cx="10976400" cy="552300"/>
          </a:xfrm>
          <a:prstGeom prst="rect">
            <a:avLst/>
          </a:prstGeom>
          <a:noFill/>
          <a:ln>
            <a:noFill/>
          </a:ln>
        </p:spPr>
        <p:txBody>
          <a:bodyPr anchorCtr="0" anchor="t" bIns="121025" lIns="121025" spcFirstLastPara="1" rIns="121025" wrap="square" tIns="121025">
            <a:spAutoFit/>
          </a:bodyPr>
          <a:lstStyle/>
          <a:p>
            <a:pPr indent="0" lvl="0" marL="0" rtl="0" algn="ctr">
              <a:lnSpc>
                <a:spcPct val="115000"/>
              </a:lnSpc>
              <a:spcBef>
                <a:spcPts val="1200"/>
              </a:spcBef>
              <a:spcAft>
                <a:spcPts val="1200"/>
              </a:spcAft>
              <a:buNone/>
            </a:pPr>
            <a:r>
              <a:rPr lang="zh-CN" sz="2000">
                <a:solidFill>
                  <a:schemeClr val="dk1"/>
                </a:solidFill>
                <a:latin typeface="Montserrat"/>
                <a:ea typeface="Montserrat"/>
                <a:cs typeface="Montserrat"/>
                <a:sym typeface="Montserrat"/>
              </a:rPr>
              <a:t>See how feathers and weight work together to create a toy that flies!</a:t>
            </a:r>
            <a:endParaRPr sz="2000">
              <a:latin typeface="Montserrat"/>
              <a:ea typeface="Montserrat"/>
              <a:cs typeface="Montserrat"/>
              <a:sym typeface="Montserrat"/>
            </a:endParaRPr>
          </a:p>
        </p:txBody>
      </p:sp>
      <p:pic>
        <p:nvPicPr>
          <p:cNvPr descr="Using high-speed filming techniques, this short video introduces the game play of five traditional kampung games, played during the early 70s to 80s in Singapore. This includes batu Seremban (Five Stones), Chapteh (ti jian zi 'kick shuttlecock'), Guli (Marbles), Gasing (Spinning Top) &amp; Ye-ye (Zero-Point)." id="126" name="Google Shape;126;p17" title="And the Games We Played">
            <a:hlinkClick r:id="rId4"/>
          </p:cNvPr>
          <p:cNvPicPr preferRelativeResize="0"/>
          <p:nvPr/>
        </p:nvPicPr>
        <p:blipFill>
          <a:blip r:embed="rId5">
            <a:alphaModFix/>
          </a:blip>
          <a:stretch>
            <a:fillRect/>
          </a:stretch>
        </p:blipFill>
        <p:spPr>
          <a:xfrm>
            <a:off x="3187524" y="2138825"/>
            <a:ext cx="6162375" cy="3658575"/>
          </a:xfrm>
          <a:prstGeom prst="rect">
            <a:avLst/>
          </a:prstGeom>
          <a:noFill/>
          <a:ln>
            <a:noFill/>
          </a:ln>
        </p:spPr>
      </p:pic>
      <p:pic>
        <p:nvPicPr>
          <p:cNvPr id="127" name="Google Shape;127;p17"/>
          <p:cNvPicPr preferRelativeResize="0"/>
          <p:nvPr/>
        </p:nvPicPr>
        <p:blipFill rotWithShape="1">
          <a:blip r:embed="rId6">
            <a:alphaModFix/>
          </a:blip>
          <a:srcRect b="0" l="0" r="0" t="0"/>
          <a:stretch/>
        </p:blipFill>
        <p:spPr>
          <a:xfrm flipH="1">
            <a:off x="-1" y="5587999"/>
            <a:ext cx="12189433" cy="1269597"/>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8"/>
          <p:cNvPicPr preferRelativeResize="0"/>
          <p:nvPr/>
        </p:nvPicPr>
        <p:blipFill rotWithShape="1">
          <a:blip r:embed="rId3">
            <a:alphaModFix/>
          </a:blip>
          <a:srcRect b="0" l="0" r="0" t="0"/>
          <a:stretch/>
        </p:blipFill>
        <p:spPr>
          <a:xfrm>
            <a:off x="2568" y="2624"/>
            <a:ext cx="12189432" cy="6855750"/>
          </a:xfrm>
          <a:prstGeom prst="rect">
            <a:avLst/>
          </a:prstGeom>
          <a:noFill/>
          <a:ln>
            <a:noFill/>
          </a:ln>
        </p:spPr>
      </p:pic>
      <p:grpSp>
        <p:nvGrpSpPr>
          <p:cNvPr id="133" name="Google Shape;133;p18"/>
          <p:cNvGrpSpPr/>
          <p:nvPr/>
        </p:nvGrpSpPr>
        <p:grpSpPr>
          <a:xfrm>
            <a:off x="821403" y="1404178"/>
            <a:ext cx="900325" cy="684000"/>
            <a:chOff x="4556774" y="1388152"/>
            <a:chExt cx="900325" cy="684000"/>
          </a:xfrm>
        </p:grpSpPr>
        <p:grpSp>
          <p:nvGrpSpPr>
            <p:cNvPr id="134" name="Google Shape;134;p18"/>
            <p:cNvGrpSpPr/>
            <p:nvPr/>
          </p:nvGrpSpPr>
          <p:grpSpPr>
            <a:xfrm>
              <a:off x="4582219" y="1411962"/>
              <a:ext cx="874880" cy="631644"/>
              <a:chOff x="5279923" y="2229543"/>
              <a:chExt cx="874880" cy="631644"/>
            </a:xfrm>
          </p:grpSpPr>
          <p:sp>
            <p:nvSpPr>
              <p:cNvPr id="135" name="Google Shape;135;p18"/>
              <p:cNvSpPr/>
              <p:nvPr/>
            </p:nvSpPr>
            <p:spPr>
              <a:xfrm>
                <a:off x="5279923" y="2229543"/>
                <a:ext cx="693174" cy="631644"/>
              </a:xfrm>
              <a:prstGeom prst="hexagon">
                <a:avLst>
                  <a:gd fmla="val 25000" name="adj"/>
                  <a:gd fmla="val 115470" name="vf"/>
                </a:avLst>
              </a:prstGeom>
              <a:solidFill>
                <a:srgbClr val="264D6E"/>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sp>
            <p:nvSpPr>
              <p:cNvPr id="136" name="Google Shape;136;p18"/>
              <p:cNvSpPr txBox="1"/>
              <p:nvPr/>
            </p:nvSpPr>
            <p:spPr>
              <a:xfrm>
                <a:off x="5356432" y="2272092"/>
                <a:ext cx="79837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2800">
                    <a:solidFill>
                      <a:srgbClr val="F2F2F2"/>
                    </a:solidFill>
                    <a:latin typeface="Microsoft Yahei"/>
                    <a:ea typeface="Microsoft Yahei"/>
                    <a:cs typeface="Microsoft Yahei"/>
                    <a:sym typeface="Microsoft Yahei"/>
                  </a:rPr>
                  <a:t>1</a:t>
                </a:r>
                <a:endParaRPr sz="2800">
                  <a:solidFill>
                    <a:srgbClr val="F2F2F2"/>
                  </a:solidFill>
                  <a:latin typeface="Microsoft Yahei"/>
                  <a:ea typeface="Microsoft Yahei"/>
                  <a:cs typeface="Microsoft Yahei"/>
                  <a:sym typeface="Microsoft Yahei"/>
                </a:endParaRPr>
              </a:p>
            </p:txBody>
          </p:sp>
        </p:grpSp>
        <p:sp>
          <p:nvSpPr>
            <p:cNvPr id="137" name="Google Shape;137;p18"/>
            <p:cNvSpPr/>
            <p:nvPr/>
          </p:nvSpPr>
          <p:spPr>
            <a:xfrm>
              <a:off x="4556774" y="1388152"/>
              <a:ext cx="756000" cy="684000"/>
            </a:xfrm>
            <a:prstGeom prst="hexagon">
              <a:avLst>
                <a:gd fmla="val 25000" name="adj"/>
                <a:gd fmla="val 115470" name="vf"/>
              </a:avLst>
            </a:prstGeom>
            <a:noFill/>
            <a:ln cap="flat" cmpd="sng" w="12700">
              <a:solidFill>
                <a:srgbClr val="264D6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grpSp>
      <p:grpSp>
        <p:nvGrpSpPr>
          <p:cNvPr id="138" name="Google Shape;138;p18"/>
          <p:cNvGrpSpPr/>
          <p:nvPr/>
        </p:nvGrpSpPr>
        <p:grpSpPr>
          <a:xfrm>
            <a:off x="821393" y="2450134"/>
            <a:ext cx="900325" cy="684000"/>
            <a:chOff x="4556774" y="1388152"/>
            <a:chExt cx="900325" cy="684000"/>
          </a:xfrm>
        </p:grpSpPr>
        <p:grpSp>
          <p:nvGrpSpPr>
            <p:cNvPr id="139" name="Google Shape;139;p18"/>
            <p:cNvGrpSpPr/>
            <p:nvPr/>
          </p:nvGrpSpPr>
          <p:grpSpPr>
            <a:xfrm>
              <a:off x="4582219" y="1411962"/>
              <a:ext cx="874880" cy="631644"/>
              <a:chOff x="5279923" y="2229543"/>
              <a:chExt cx="874880" cy="631644"/>
            </a:xfrm>
          </p:grpSpPr>
          <p:sp>
            <p:nvSpPr>
              <p:cNvPr id="140" name="Google Shape;140;p18"/>
              <p:cNvSpPr/>
              <p:nvPr/>
            </p:nvSpPr>
            <p:spPr>
              <a:xfrm>
                <a:off x="5279923" y="2229543"/>
                <a:ext cx="693174" cy="631644"/>
              </a:xfrm>
              <a:prstGeom prst="hexagon">
                <a:avLst>
                  <a:gd fmla="val 25000" name="adj"/>
                  <a:gd fmla="val 115470" name="vf"/>
                </a:avLst>
              </a:prstGeom>
              <a:solidFill>
                <a:srgbClr val="264D6E"/>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sp>
            <p:nvSpPr>
              <p:cNvPr id="141" name="Google Shape;141;p18"/>
              <p:cNvSpPr txBox="1"/>
              <p:nvPr/>
            </p:nvSpPr>
            <p:spPr>
              <a:xfrm>
                <a:off x="5356432" y="2272092"/>
                <a:ext cx="79837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2800">
                    <a:solidFill>
                      <a:srgbClr val="F2F2F2"/>
                    </a:solidFill>
                    <a:latin typeface="Microsoft Yahei"/>
                    <a:ea typeface="Microsoft Yahei"/>
                    <a:cs typeface="Microsoft Yahei"/>
                    <a:sym typeface="Microsoft Yahei"/>
                  </a:rPr>
                  <a:t>2</a:t>
                </a:r>
                <a:endParaRPr sz="2800">
                  <a:solidFill>
                    <a:srgbClr val="F2F2F2"/>
                  </a:solidFill>
                  <a:latin typeface="Microsoft Yahei"/>
                  <a:ea typeface="Microsoft Yahei"/>
                  <a:cs typeface="Microsoft Yahei"/>
                  <a:sym typeface="Microsoft Yahei"/>
                </a:endParaRPr>
              </a:p>
            </p:txBody>
          </p:sp>
        </p:grpSp>
        <p:sp>
          <p:nvSpPr>
            <p:cNvPr id="142" name="Google Shape;142;p18"/>
            <p:cNvSpPr/>
            <p:nvPr/>
          </p:nvSpPr>
          <p:spPr>
            <a:xfrm>
              <a:off x="4556774" y="1388152"/>
              <a:ext cx="756000" cy="684000"/>
            </a:xfrm>
            <a:prstGeom prst="hexagon">
              <a:avLst>
                <a:gd fmla="val 25000" name="adj"/>
                <a:gd fmla="val 115470" name="vf"/>
              </a:avLst>
            </a:prstGeom>
            <a:noFill/>
            <a:ln cap="flat" cmpd="sng" w="12700">
              <a:solidFill>
                <a:srgbClr val="264D6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grpSp>
      <p:grpSp>
        <p:nvGrpSpPr>
          <p:cNvPr id="143" name="Google Shape;143;p18"/>
          <p:cNvGrpSpPr/>
          <p:nvPr/>
        </p:nvGrpSpPr>
        <p:grpSpPr>
          <a:xfrm>
            <a:off x="821389" y="3496085"/>
            <a:ext cx="900325" cy="684000"/>
            <a:chOff x="4556774" y="1388152"/>
            <a:chExt cx="900325" cy="684000"/>
          </a:xfrm>
        </p:grpSpPr>
        <p:grpSp>
          <p:nvGrpSpPr>
            <p:cNvPr id="144" name="Google Shape;144;p18"/>
            <p:cNvGrpSpPr/>
            <p:nvPr/>
          </p:nvGrpSpPr>
          <p:grpSpPr>
            <a:xfrm>
              <a:off x="4582219" y="1411962"/>
              <a:ext cx="874880" cy="631644"/>
              <a:chOff x="5279923" y="2229543"/>
              <a:chExt cx="874880" cy="631644"/>
            </a:xfrm>
          </p:grpSpPr>
          <p:sp>
            <p:nvSpPr>
              <p:cNvPr id="145" name="Google Shape;145;p18"/>
              <p:cNvSpPr/>
              <p:nvPr/>
            </p:nvSpPr>
            <p:spPr>
              <a:xfrm>
                <a:off x="5279923" y="2229543"/>
                <a:ext cx="693174" cy="631644"/>
              </a:xfrm>
              <a:prstGeom prst="hexagon">
                <a:avLst>
                  <a:gd fmla="val 25000" name="adj"/>
                  <a:gd fmla="val 115470" name="vf"/>
                </a:avLst>
              </a:prstGeom>
              <a:solidFill>
                <a:srgbClr val="264D6E"/>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sp>
            <p:nvSpPr>
              <p:cNvPr id="146" name="Google Shape;146;p18"/>
              <p:cNvSpPr txBox="1"/>
              <p:nvPr/>
            </p:nvSpPr>
            <p:spPr>
              <a:xfrm>
                <a:off x="5356432" y="2272092"/>
                <a:ext cx="79837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2800">
                    <a:solidFill>
                      <a:srgbClr val="F2F2F2"/>
                    </a:solidFill>
                    <a:latin typeface="Microsoft Yahei"/>
                    <a:ea typeface="Microsoft Yahei"/>
                    <a:cs typeface="Microsoft Yahei"/>
                    <a:sym typeface="Microsoft Yahei"/>
                  </a:rPr>
                  <a:t>3</a:t>
                </a:r>
                <a:endParaRPr sz="2800">
                  <a:solidFill>
                    <a:srgbClr val="F2F2F2"/>
                  </a:solidFill>
                  <a:latin typeface="Microsoft Yahei"/>
                  <a:ea typeface="Microsoft Yahei"/>
                  <a:cs typeface="Microsoft Yahei"/>
                  <a:sym typeface="Microsoft Yahei"/>
                </a:endParaRPr>
              </a:p>
            </p:txBody>
          </p:sp>
        </p:grpSp>
        <p:sp>
          <p:nvSpPr>
            <p:cNvPr id="147" name="Google Shape;147;p18"/>
            <p:cNvSpPr/>
            <p:nvPr/>
          </p:nvSpPr>
          <p:spPr>
            <a:xfrm>
              <a:off x="4556774" y="1388152"/>
              <a:ext cx="756000" cy="684000"/>
            </a:xfrm>
            <a:prstGeom prst="hexagon">
              <a:avLst>
                <a:gd fmla="val 25000" name="adj"/>
                <a:gd fmla="val 115470" name="vf"/>
              </a:avLst>
            </a:prstGeom>
            <a:noFill/>
            <a:ln cap="flat" cmpd="sng" w="12700">
              <a:solidFill>
                <a:srgbClr val="264D6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grpSp>
      <p:grpSp>
        <p:nvGrpSpPr>
          <p:cNvPr id="148" name="Google Shape;148;p18"/>
          <p:cNvGrpSpPr/>
          <p:nvPr/>
        </p:nvGrpSpPr>
        <p:grpSpPr>
          <a:xfrm>
            <a:off x="821398" y="4593440"/>
            <a:ext cx="900325" cy="684000"/>
            <a:chOff x="4556774" y="1388152"/>
            <a:chExt cx="900325" cy="684000"/>
          </a:xfrm>
        </p:grpSpPr>
        <p:grpSp>
          <p:nvGrpSpPr>
            <p:cNvPr id="149" name="Google Shape;149;p18"/>
            <p:cNvGrpSpPr/>
            <p:nvPr/>
          </p:nvGrpSpPr>
          <p:grpSpPr>
            <a:xfrm>
              <a:off x="4582219" y="1411962"/>
              <a:ext cx="874880" cy="631644"/>
              <a:chOff x="5279923" y="2229543"/>
              <a:chExt cx="874880" cy="631644"/>
            </a:xfrm>
          </p:grpSpPr>
          <p:sp>
            <p:nvSpPr>
              <p:cNvPr id="150" name="Google Shape;150;p18"/>
              <p:cNvSpPr/>
              <p:nvPr/>
            </p:nvSpPr>
            <p:spPr>
              <a:xfrm>
                <a:off x="5279923" y="2229543"/>
                <a:ext cx="693174" cy="631644"/>
              </a:xfrm>
              <a:prstGeom prst="hexagon">
                <a:avLst>
                  <a:gd fmla="val 25000" name="adj"/>
                  <a:gd fmla="val 115470" name="vf"/>
                </a:avLst>
              </a:prstGeom>
              <a:solidFill>
                <a:srgbClr val="264D6E"/>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sp>
            <p:nvSpPr>
              <p:cNvPr id="151" name="Google Shape;151;p18"/>
              <p:cNvSpPr txBox="1"/>
              <p:nvPr/>
            </p:nvSpPr>
            <p:spPr>
              <a:xfrm>
                <a:off x="5356432" y="2272092"/>
                <a:ext cx="79837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CN" sz="2800">
                    <a:solidFill>
                      <a:srgbClr val="F2F2F2"/>
                    </a:solidFill>
                    <a:latin typeface="Microsoft Yahei"/>
                    <a:ea typeface="Microsoft Yahei"/>
                    <a:cs typeface="Microsoft Yahei"/>
                    <a:sym typeface="Microsoft Yahei"/>
                  </a:rPr>
                  <a:t>4</a:t>
                </a:r>
                <a:endParaRPr sz="2800">
                  <a:solidFill>
                    <a:srgbClr val="F2F2F2"/>
                  </a:solidFill>
                  <a:latin typeface="Microsoft Yahei"/>
                  <a:ea typeface="Microsoft Yahei"/>
                  <a:cs typeface="Microsoft Yahei"/>
                  <a:sym typeface="Microsoft Yahei"/>
                </a:endParaRPr>
              </a:p>
            </p:txBody>
          </p:sp>
        </p:grpSp>
        <p:sp>
          <p:nvSpPr>
            <p:cNvPr id="152" name="Google Shape;152;p18"/>
            <p:cNvSpPr/>
            <p:nvPr/>
          </p:nvSpPr>
          <p:spPr>
            <a:xfrm>
              <a:off x="4556774" y="1388152"/>
              <a:ext cx="756000" cy="684000"/>
            </a:xfrm>
            <a:prstGeom prst="hexagon">
              <a:avLst>
                <a:gd fmla="val 25000" name="adj"/>
                <a:gd fmla="val 115470" name="vf"/>
              </a:avLst>
            </a:prstGeom>
            <a:noFill/>
            <a:ln cap="flat" cmpd="sng" w="12700">
              <a:solidFill>
                <a:srgbClr val="264D6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icrosoft Yahei"/>
                <a:ea typeface="Microsoft Yahei"/>
                <a:cs typeface="Microsoft Yahei"/>
                <a:sym typeface="Microsoft Yahei"/>
              </a:endParaRPr>
            </a:p>
          </p:txBody>
        </p:sp>
      </p:grpSp>
      <p:sp>
        <p:nvSpPr>
          <p:cNvPr id="153" name="Google Shape;153;p18"/>
          <p:cNvSpPr txBox="1"/>
          <p:nvPr/>
        </p:nvSpPr>
        <p:spPr>
          <a:xfrm>
            <a:off x="627213" y="2625"/>
            <a:ext cx="10935000" cy="11076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None/>
            </a:pPr>
            <a:r>
              <a:rPr b="1" lang="zh-CN" sz="7000">
                <a:solidFill>
                  <a:schemeClr val="dk1"/>
                </a:solidFill>
                <a:latin typeface="Amatic SC"/>
                <a:ea typeface="Amatic SC"/>
                <a:cs typeface="Amatic SC"/>
                <a:sym typeface="Amatic SC"/>
              </a:rPr>
              <a:t>Session Objectives</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latin typeface="Amatic SC"/>
              <a:ea typeface="Amatic SC"/>
              <a:cs typeface="Amatic SC"/>
              <a:sym typeface="Amatic SC"/>
            </a:endParaRPr>
          </a:p>
        </p:txBody>
      </p:sp>
      <p:sp>
        <p:nvSpPr>
          <p:cNvPr id="154" name="Google Shape;154;p18"/>
          <p:cNvSpPr txBox="1"/>
          <p:nvPr/>
        </p:nvSpPr>
        <p:spPr>
          <a:xfrm>
            <a:off x="1721725" y="1404175"/>
            <a:ext cx="6050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solidFill>
                  <a:schemeClr val="dk1"/>
                </a:solidFill>
                <a:latin typeface="Montserrat"/>
                <a:ea typeface="Montserrat"/>
                <a:cs typeface="Montserrat"/>
                <a:sym typeface="Montserrat"/>
              </a:rPr>
              <a:t>Explore how Jiànzi is played across cultures.</a:t>
            </a:r>
            <a:endParaRPr sz="2000">
              <a:solidFill>
                <a:schemeClr val="dk1"/>
              </a:solidFill>
              <a:latin typeface="Montserrat"/>
              <a:ea typeface="Montserrat"/>
              <a:cs typeface="Montserrat"/>
              <a:sym typeface="Montserrat"/>
            </a:endParaRPr>
          </a:p>
        </p:txBody>
      </p:sp>
      <p:sp>
        <p:nvSpPr>
          <p:cNvPr id="155" name="Google Shape;155;p18"/>
          <p:cNvSpPr txBox="1"/>
          <p:nvPr/>
        </p:nvSpPr>
        <p:spPr>
          <a:xfrm>
            <a:off x="1721725" y="2450125"/>
            <a:ext cx="70236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CN" sz="2000">
                <a:latin typeface="Montserrat"/>
                <a:ea typeface="Montserrat"/>
                <a:cs typeface="Montserrat"/>
                <a:sym typeface="Montserrat"/>
              </a:rPr>
              <a:t>Identify how weight and design affect a Jiànzi’s flight.</a:t>
            </a:r>
            <a:endParaRPr sz="2000">
              <a:latin typeface="Montserrat"/>
              <a:ea typeface="Montserrat"/>
              <a:cs typeface="Montserrat"/>
              <a:sym typeface="Montserrat"/>
            </a:endParaRPr>
          </a:p>
        </p:txBody>
      </p:sp>
      <p:sp>
        <p:nvSpPr>
          <p:cNvPr id="156" name="Google Shape;156;p18"/>
          <p:cNvSpPr txBox="1"/>
          <p:nvPr/>
        </p:nvSpPr>
        <p:spPr>
          <a:xfrm>
            <a:off x="1721725" y="3435663"/>
            <a:ext cx="4744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latin typeface="Montserrat"/>
                <a:ea typeface="Montserrat"/>
                <a:cs typeface="Montserrat"/>
                <a:sym typeface="Montserrat"/>
              </a:rPr>
              <a:t>Design and build your own Jiànzi.</a:t>
            </a:r>
            <a:endParaRPr sz="2000">
              <a:latin typeface="Montserrat"/>
              <a:ea typeface="Montserrat"/>
              <a:cs typeface="Montserrat"/>
              <a:sym typeface="Montserrat"/>
            </a:endParaRPr>
          </a:p>
        </p:txBody>
      </p:sp>
      <p:sp>
        <p:nvSpPr>
          <p:cNvPr id="157" name="Google Shape;157;p18"/>
          <p:cNvSpPr txBox="1"/>
          <p:nvPr/>
        </p:nvSpPr>
        <p:spPr>
          <a:xfrm>
            <a:off x="1721725" y="4511825"/>
            <a:ext cx="7644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2000">
                <a:latin typeface="Montserrat"/>
                <a:ea typeface="Montserrat"/>
                <a:cs typeface="Montserrat"/>
                <a:sym typeface="Montserrat"/>
              </a:rPr>
              <a:t>Test your Jiànzi and refine it for better flight.</a:t>
            </a:r>
            <a:endParaRPr sz="2000">
              <a:latin typeface="Montserrat"/>
              <a:ea typeface="Montserrat"/>
              <a:cs typeface="Montserrat"/>
              <a:sym typeface="Montserrat"/>
            </a:endParaRPr>
          </a:p>
        </p:txBody>
      </p:sp>
      <p:pic>
        <p:nvPicPr>
          <p:cNvPr id="158" name="Google Shape;158;p18" title="35.+Jianzi-removebg-preview.png"/>
          <p:cNvPicPr preferRelativeResize="0"/>
          <p:nvPr/>
        </p:nvPicPr>
        <p:blipFill>
          <a:blip r:embed="rId4">
            <a:alphaModFix amt="85000"/>
          </a:blip>
          <a:stretch>
            <a:fillRect/>
          </a:stretch>
        </p:blipFill>
        <p:spPr>
          <a:xfrm>
            <a:off x="8069997" y="2697125"/>
            <a:ext cx="4122000" cy="4122000"/>
          </a:xfrm>
          <a:prstGeom prst="rect">
            <a:avLst/>
          </a:prstGeom>
          <a:noFill/>
          <a:ln>
            <a:noFill/>
          </a:ln>
        </p:spPr>
      </p:pic>
      <p:pic>
        <p:nvPicPr>
          <p:cNvPr id="159" name="Google Shape;159;p18"/>
          <p:cNvPicPr preferRelativeResize="0"/>
          <p:nvPr/>
        </p:nvPicPr>
        <p:blipFill rotWithShape="1">
          <a:blip r:embed="rId5">
            <a:alphaModFix/>
          </a:blip>
          <a:srcRect b="0" l="0" r="0" t="0"/>
          <a:stretch/>
        </p:blipFill>
        <p:spPr>
          <a:xfrm flipH="1">
            <a:off x="-1" y="5587999"/>
            <a:ext cx="12189433" cy="12695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75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 presetSubtype="0">
                                  <p:stCondLst>
                                    <p:cond delay="1750"/>
                                  </p:stCondLst>
                                  <p:childTnLst>
                                    <p:set>
                                      <p:cBhvr>
                                        <p:cTn dur="1" fill="hold">
                                          <p:stCondLst>
                                            <p:cond delay="0"/>
                                          </p:stCondLst>
                                        </p:cTn>
                                        <p:tgtEl>
                                          <p:spTgt spid="143"/>
                                        </p:tgtEl>
                                        <p:attrNameLst>
                                          <p:attrName>style.visibility</p:attrName>
                                        </p:attrNameLst>
                                      </p:cBhvr>
                                      <p:to>
                                        <p:strVal val="visible"/>
                                      </p:to>
                                    </p:set>
                                  </p:childTnLst>
                                </p:cTn>
                              </p:par>
                              <p:par>
                                <p:cTn fill="hold" nodeType="withEffect" presetClass="entr" presetID="1" presetSubtype="0">
                                  <p:stCondLst>
                                    <p:cond delay="300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9"/>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165" name="Google Shape;165;p19"/>
          <p:cNvSpPr txBox="1"/>
          <p:nvPr/>
        </p:nvSpPr>
        <p:spPr>
          <a:xfrm>
            <a:off x="628425" y="93150"/>
            <a:ext cx="10976400" cy="12465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None/>
            </a:pPr>
            <a:r>
              <a:rPr b="1" lang="zh-CN" sz="7000">
                <a:solidFill>
                  <a:schemeClr val="dk1"/>
                </a:solidFill>
                <a:latin typeface="Amatic SC"/>
                <a:ea typeface="Amatic SC"/>
                <a:cs typeface="Amatic SC"/>
                <a:sym typeface="Amatic SC"/>
              </a:rPr>
              <a:t>A Game with History</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latin typeface="Amatic SC"/>
              <a:ea typeface="Amatic SC"/>
              <a:cs typeface="Amatic SC"/>
              <a:sym typeface="Amatic SC"/>
            </a:endParaRPr>
          </a:p>
        </p:txBody>
      </p:sp>
      <p:sp>
        <p:nvSpPr>
          <p:cNvPr id="166" name="Google Shape;166;p19"/>
          <p:cNvSpPr txBox="1"/>
          <p:nvPr/>
        </p:nvSpPr>
        <p:spPr>
          <a:xfrm>
            <a:off x="628425" y="4140800"/>
            <a:ext cx="2674500" cy="1260300"/>
          </a:xfrm>
          <a:prstGeom prst="rect">
            <a:avLst/>
          </a:prstGeom>
          <a:noFill/>
          <a:ln>
            <a:noFill/>
          </a:ln>
        </p:spPr>
        <p:txBody>
          <a:bodyPr anchorCtr="0" anchor="t" bIns="121025" lIns="121025" spcFirstLastPara="1" rIns="121025" wrap="square" tIns="121025">
            <a:spAutoFit/>
          </a:bodyPr>
          <a:lstStyle/>
          <a:p>
            <a:pPr indent="0" lvl="0" marL="0" rtl="0" algn="ctr">
              <a:lnSpc>
                <a:spcPct val="115000"/>
              </a:lnSpc>
              <a:spcBef>
                <a:spcPts val="1200"/>
              </a:spcBef>
              <a:spcAft>
                <a:spcPts val="1200"/>
              </a:spcAft>
              <a:buNone/>
            </a:pPr>
            <a:r>
              <a:rPr lang="zh-CN" sz="2000">
                <a:solidFill>
                  <a:schemeClr val="dk1"/>
                </a:solidFill>
                <a:latin typeface="Montserrat"/>
                <a:ea typeface="Montserrat"/>
                <a:cs typeface="Montserrat"/>
                <a:sym typeface="Montserrat"/>
              </a:rPr>
              <a:t>2000 Years Ago: Training Tool for Chinese Soldiers</a:t>
            </a:r>
            <a:endParaRPr sz="2000">
              <a:latin typeface="Montserrat"/>
              <a:ea typeface="Montserrat"/>
              <a:cs typeface="Montserrat"/>
              <a:sym typeface="Montserrat"/>
            </a:endParaRPr>
          </a:p>
        </p:txBody>
      </p:sp>
      <p:sp>
        <p:nvSpPr>
          <p:cNvPr id="167" name="Google Shape;167;p19"/>
          <p:cNvSpPr txBox="1"/>
          <p:nvPr/>
        </p:nvSpPr>
        <p:spPr>
          <a:xfrm>
            <a:off x="628425" y="1539925"/>
            <a:ext cx="2870400" cy="1260300"/>
          </a:xfrm>
          <a:prstGeom prst="rect">
            <a:avLst/>
          </a:prstGeom>
          <a:noFill/>
          <a:ln>
            <a:noFill/>
          </a:ln>
        </p:spPr>
        <p:txBody>
          <a:bodyPr anchorCtr="0" anchor="t" bIns="121025" lIns="121025" spcFirstLastPara="1" rIns="121025" wrap="square" tIns="121025">
            <a:spAutoFit/>
          </a:bodyPr>
          <a:lstStyle/>
          <a:p>
            <a:pPr indent="0" lvl="0" marL="0" rtl="0" algn="ctr">
              <a:lnSpc>
                <a:spcPct val="115000"/>
              </a:lnSpc>
              <a:spcBef>
                <a:spcPts val="1200"/>
              </a:spcBef>
              <a:spcAft>
                <a:spcPts val="1200"/>
              </a:spcAft>
              <a:buNone/>
            </a:pPr>
            <a:r>
              <a:rPr lang="zh-CN" sz="2000">
                <a:solidFill>
                  <a:schemeClr val="dk1"/>
                </a:solidFill>
                <a:latin typeface="Montserrat"/>
                <a:ea typeface="Montserrat"/>
                <a:cs typeface="Montserrat"/>
                <a:sym typeface="Montserrat"/>
              </a:rPr>
              <a:t>Regional Names: Chapteh, Da Cau, Sipa, Jeigichagi </a:t>
            </a:r>
            <a:endParaRPr sz="2000">
              <a:latin typeface="Montserrat"/>
              <a:ea typeface="Montserrat"/>
              <a:cs typeface="Montserrat"/>
              <a:sym typeface="Montserrat"/>
            </a:endParaRPr>
          </a:p>
        </p:txBody>
      </p:sp>
      <p:sp>
        <p:nvSpPr>
          <p:cNvPr id="168" name="Google Shape;168;p19"/>
          <p:cNvSpPr txBox="1"/>
          <p:nvPr/>
        </p:nvSpPr>
        <p:spPr>
          <a:xfrm>
            <a:off x="8886425" y="1615975"/>
            <a:ext cx="27321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2000">
                <a:latin typeface="Montserrat"/>
                <a:ea typeface="Montserrat"/>
                <a:cs typeface="Montserrat"/>
                <a:sym typeface="Montserrat"/>
              </a:rPr>
              <a:t>Fe</a:t>
            </a:r>
            <a:r>
              <a:rPr lang="zh-CN" sz="2000">
                <a:latin typeface="Montserrat"/>
                <a:ea typeface="Montserrat"/>
                <a:cs typeface="Montserrat"/>
                <a:sym typeface="Montserrat"/>
              </a:rPr>
              <a:t>atured at the 1936 Berlin Olympics</a:t>
            </a:r>
            <a:endParaRPr sz="2000">
              <a:latin typeface="Montserrat"/>
              <a:ea typeface="Montserrat"/>
              <a:cs typeface="Montserrat"/>
              <a:sym typeface="Montserrat"/>
            </a:endParaRPr>
          </a:p>
        </p:txBody>
      </p:sp>
      <p:sp>
        <p:nvSpPr>
          <p:cNvPr id="169" name="Google Shape;169;p19"/>
          <p:cNvSpPr txBox="1"/>
          <p:nvPr/>
        </p:nvSpPr>
        <p:spPr>
          <a:xfrm>
            <a:off x="8778475" y="4140800"/>
            <a:ext cx="29781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CN" sz="2000">
                <a:latin typeface="Montserrat"/>
                <a:ea typeface="Montserrat"/>
                <a:cs typeface="Montserrat"/>
                <a:sym typeface="Montserrat"/>
              </a:rPr>
              <a:t>Still Popular in P</a:t>
            </a:r>
            <a:r>
              <a:rPr lang="zh-CN" sz="2000">
                <a:latin typeface="Montserrat"/>
                <a:ea typeface="Montserrat"/>
                <a:cs typeface="Montserrat"/>
                <a:sym typeface="Montserrat"/>
              </a:rPr>
              <a:t>arks, Schools, and Championships</a:t>
            </a:r>
            <a:endParaRPr sz="2000">
              <a:latin typeface="Montserrat"/>
              <a:ea typeface="Montserrat"/>
              <a:cs typeface="Montserrat"/>
              <a:sym typeface="Montserrat"/>
            </a:endParaRPr>
          </a:p>
        </p:txBody>
      </p:sp>
      <p:pic>
        <p:nvPicPr>
          <p:cNvPr id="170" name="Google Shape;170;p19" title="35.+Jianzi-removebg-preview.png"/>
          <p:cNvPicPr preferRelativeResize="0"/>
          <p:nvPr/>
        </p:nvPicPr>
        <p:blipFill>
          <a:blip r:embed="rId4">
            <a:alphaModFix amt="85000"/>
          </a:blip>
          <a:stretch>
            <a:fillRect/>
          </a:stretch>
        </p:blipFill>
        <p:spPr>
          <a:xfrm>
            <a:off x="3606788" y="1213350"/>
            <a:ext cx="5171675" cy="5171675"/>
          </a:xfrm>
          <a:prstGeom prst="rect">
            <a:avLst/>
          </a:prstGeom>
          <a:noFill/>
          <a:ln>
            <a:noFill/>
          </a:ln>
        </p:spPr>
      </p:pic>
      <p:pic>
        <p:nvPicPr>
          <p:cNvPr id="171" name="Google Shape;171;p19"/>
          <p:cNvPicPr preferRelativeResize="0"/>
          <p:nvPr/>
        </p:nvPicPr>
        <p:blipFill rotWithShape="1">
          <a:blip r:embed="rId5">
            <a:alphaModFix/>
          </a:blip>
          <a:srcRect b="0" l="0" r="0" t="0"/>
          <a:stretch/>
        </p:blipFill>
        <p:spPr>
          <a:xfrm flipH="1">
            <a:off x="-1" y="5587999"/>
            <a:ext cx="12189433" cy="1269597"/>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0"/>
          <p:cNvPicPr preferRelativeResize="0"/>
          <p:nvPr/>
        </p:nvPicPr>
        <p:blipFill rotWithShape="1">
          <a:blip r:embed="rId3">
            <a:alphaModFix/>
          </a:blip>
          <a:srcRect b="0" l="0" r="0" t="0"/>
          <a:stretch/>
        </p:blipFill>
        <p:spPr>
          <a:xfrm>
            <a:off x="2568" y="2624"/>
            <a:ext cx="12189432" cy="6855750"/>
          </a:xfrm>
          <a:prstGeom prst="rect">
            <a:avLst/>
          </a:prstGeom>
          <a:noFill/>
          <a:ln>
            <a:noFill/>
          </a:ln>
        </p:spPr>
      </p:pic>
      <p:pic>
        <p:nvPicPr>
          <p:cNvPr id="177" name="Google Shape;177;p20"/>
          <p:cNvPicPr preferRelativeResize="0"/>
          <p:nvPr/>
        </p:nvPicPr>
        <p:blipFill rotWithShape="1">
          <a:blip r:embed="rId4">
            <a:alphaModFix/>
          </a:blip>
          <a:srcRect b="0" l="0" r="0" t="0"/>
          <a:stretch/>
        </p:blipFill>
        <p:spPr>
          <a:xfrm rot="-5400000">
            <a:off x="1371473" y="4055681"/>
            <a:ext cx="470948" cy="1492608"/>
          </a:xfrm>
          <a:prstGeom prst="rect">
            <a:avLst/>
          </a:prstGeom>
          <a:noFill/>
          <a:ln>
            <a:noFill/>
          </a:ln>
        </p:spPr>
      </p:pic>
      <p:sp>
        <p:nvSpPr>
          <p:cNvPr id="178" name="Google Shape;178;p20"/>
          <p:cNvSpPr txBox="1"/>
          <p:nvPr/>
        </p:nvSpPr>
        <p:spPr>
          <a:xfrm>
            <a:off x="860638" y="124200"/>
            <a:ext cx="10694100" cy="98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zh-CN" sz="7000">
                <a:solidFill>
                  <a:srgbClr val="000000"/>
                </a:solidFill>
                <a:latin typeface="Amatic SC"/>
                <a:ea typeface="Amatic SC"/>
                <a:cs typeface="Amatic SC"/>
                <a:sym typeface="Amatic SC"/>
              </a:rPr>
              <a:t>Jiànzi in Action</a:t>
            </a:r>
            <a:endParaRPr b="1" sz="7000">
              <a:solidFill>
                <a:srgbClr val="000000"/>
              </a:solidFill>
              <a:latin typeface="Amatic SC"/>
              <a:ea typeface="Amatic SC"/>
              <a:cs typeface="Amatic SC"/>
              <a:sym typeface="Amatic SC"/>
            </a:endParaRPr>
          </a:p>
        </p:txBody>
      </p:sp>
      <p:sp>
        <p:nvSpPr>
          <p:cNvPr id="179" name="Google Shape;179;p20"/>
          <p:cNvSpPr txBox="1"/>
          <p:nvPr/>
        </p:nvSpPr>
        <p:spPr>
          <a:xfrm>
            <a:off x="860650" y="1473025"/>
            <a:ext cx="10413000" cy="237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rgbClr val="000000"/>
              </a:buClr>
              <a:buSzPts val="1100"/>
              <a:buFont typeface="Arial"/>
              <a:buNone/>
            </a:pPr>
            <a:r>
              <a:rPr lang="zh-CN" sz="2000">
                <a:latin typeface="Montserrat"/>
                <a:ea typeface="Montserrat"/>
                <a:cs typeface="Montserrat"/>
                <a:sym typeface="Montserrat"/>
              </a:rPr>
              <a:t>Jiànzi is played by kicking it to keep it in the air. The feathers help it spin and glide, like a bird or shuttlecock.</a:t>
            </a:r>
            <a:endParaRPr sz="2000">
              <a:latin typeface="Montserrat"/>
              <a:ea typeface="Montserrat"/>
              <a:cs typeface="Montserrat"/>
              <a:sym typeface="Montserrat"/>
            </a:endParaRPr>
          </a:p>
          <a:p>
            <a:pPr indent="0" lvl="0" marL="0" rtl="0" algn="l">
              <a:lnSpc>
                <a:spcPct val="115000"/>
              </a:lnSpc>
              <a:spcBef>
                <a:spcPts val="1200"/>
              </a:spcBef>
              <a:spcAft>
                <a:spcPts val="0"/>
              </a:spcAft>
              <a:buClr>
                <a:srgbClr val="000000"/>
              </a:buClr>
              <a:buSzPts val="1100"/>
              <a:buFont typeface="Arial"/>
              <a:buNone/>
            </a:pPr>
            <a:r>
              <a:rPr lang="zh-CN" sz="2000">
                <a:latin typeface="Montserrat"/>
                <a:ea typeface="Montserrat"/>
                <a:cs typeface="Montserrat"/>
                <a:sym typeface="Montserrat"/>
              </a:rPr>
              <a:t>You can play alone or with friends.</a:t>
            </a:r>
            <a:endParaRPr sz="2000">
              <a:latin typeface="Montserrat"/>
              <a:ea typeface="Montserrat"/>
              <a:cs typeface="Montserrat"/>
              <a:sym typeface="Montserrat"/>
            </a:endParaRPr>
          </a:p>
          <a:p>
            <a:pPr indent="0" lvl="0" marL="0" rtl="0" algn="l">
              <a:lnSpc>
                <a:spcPct val="115000"/>
              </a:lnSpc>
              <a:spcBef>
                <a:spcPts val="1200"/>
              </a:spcBef>
              <a:spcAft>
                <a:spcPts val="0"/>
              </a:spcAft>
              <a:buClr>
                <a:srgbClr val="000000"/>
              </a:buClr>
              <a:buSzPts val="1100"/>
              <a:buFont typeface="Arial"/>
              <a:buNone/>
            </a:pPr>
            <a:r>
              <a:rPr lang="zh-CN" sz="2000">
                <a:latin typeface="Montserrat"/>
                <a:ea typeface="Montserrat"/>
                <a:cs typeface="Montserrat"/>
                <a:sym typeface="Montserrat"/>
              </a:rPr>
              <a:t>It’s a toy that mixes culture, movement, and science.</a:t>
            </a:r>
            <a:endParaRPr sz="2000">
              <a:latin typeface="Montserrat"/>
              <a:ea typeface="Montserrat"/>
              <a:cs typeface="Montserrat"/>
              <a:sym typeface="Montserrat"/>
            </a:endParaRPr>
          </a:p>
          <a:p>
            <a:pPr indent="0" lvl="0" marL="0" rtl="0" algn="ctr">
              <a:spcBef>
                <a:spcPts val="1200"/>
              </a:spcBef>
              <a:spcAft>
                <a:spcPts val="0"/>
              </a:spcAft>
              <a:buNone/>
            </a:pPr>
            <a:r>
              <a:t/>
            </a:r>
            <a:endParaRPr sz="2000">
              <a:latin typeface="Montserrat"/>
              <a:ea typeface="Montserrat"/>
              <a:cs typeface="Montserrat"/>
              <a:sym typeface="Montserrat"/>
            </a:endParaRPr>
          </a:p>
        </p:txBody>
      </p:sp>
      <p:sp>
        <p:nvSpPr>
          <p:cNvPr id="180" name="Google Shape;180;p20"/>
          <p:cNvSpPr txBox="1"/>
          <p:nvPr/>
        </p:nvSpPr>
        <p:spPr>
          <a:xfrm>
            <a:off x="910050" y="4601875"/>
            <a:ext cx="13938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CN" sz="1800">
                <a:solidFill>
                  <a:srgbClr val="FFF2CC"/>
                </a:solidFill>
                <a:latin typeface="Montserrat"/>
                <a:ea typeface="Montserrat"/>
                <a:cs typeface="Montserrat"/>
                <a:sym typeface="Montserrat"/>
              </a:rPr>
              <a:t>Fun Fact</a:t>
            </a:r>
            <a:endParaRPr sz="1800">
              <a:solidFill>
                <a:srgbClr val="FFF2CC"/>
              </a:solidFill>
              <a:latin typeface="Montserrat"/>
              <a:ea typeface="Montserrat"/>
              <a:cs typeface="Montserrat"/>
              <a:sym typeface="Montserrat"/>
            </a:endParaRPr>
          </a:p>
        </p:txBody>
      </p:sp>
      <p:pic>
        <p:nvPicPr>
          <p:cNvPr id="181" name="Google Shape;181;p20" title="35.+Jianzi-removebg-preview.png"/>
          <p:cNvPicPr preferRelativeResize="0"/>
          <p:nvPr/>
        </p:nvPicPr>
        <p:blipFill>
          <a:blip r:embed="rId5">
            <a:alphaModFix amt="85000"/>
          </a:blip>
          <a:stretch>
            <a:fillRect/>
          </a:stretch>
        </p:blipFill>
        <p:spPr>
          <a:xfrm>
            <a:off x="7962450" y="2630625"/>
            <a:ext cx="4226975" cy="4226975"/>
          </a:xfrm>
          <a:prstGeom prst="rect">
            <a:avLst/>
          </a:prstGeom>
          <a:noFill/>
          <a:ln>
            <a:noFill/>
          </a:ln>
        </p:spPr>
      </p:pic>
      <p:sp>
        <p:nvSpPr>
          <p:cNvPr id="182" name="Google Shape;182;p20"/>
          <p:cNvSpPr txBox="1"/>
          <p:nvPr/>
        </p:nvSpPr>
        <p:spPr>
          <a:xfrm>
            <a:off x="860650" y="5037450"/>
            <a:ext cx="7184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CN" sz="1600">
                <a:solidFill>
                  <a:schemeClr val="dk1"/>
                </a:solidFill>
                <a:latin typeface="Montserrat"/>
                <a:ea typeface="Montserrat"/>
                <a:cs typeface="Montserrat"/>
                <a:sym typeface="Montserrat"/>
              </a:rPr>
              <a:t>While playing Jiànzi you can use any body part except your hands to keep the shuttlecock in the air—feet, knees, chest, even your head.</a:t>
            </a:r>
            <a:endParaRPr sz="1600">
              <a:solidFill>
                <a:schemeClr val="dk1"/>
              </a:solidFill>
              <a:latin typeface="Montserrat"/>
              <a:ea typeface="Montserrat"/>
              <a:cs typeface="Montserrat"/>
              <a:sym typeface="Montserrat"/>
            </a:endParaRPr>
          </a:p>
        </p:txBody>
      </p:sp>
      <p:pic>
        <p:nvPicPr>
          <p:cNvPr id="183" name="Google Shape;183;p20"/>
          <p:cNvPicPr preferRelativeResize="0"/>
          <p:nvPr/>
        </p:nvPicPr>
        <p:blipFill rotWithShape="1">
          <a:blip r:embed="rId6">
            <a:alphaModFix/>
          </a:blip>
          <a:srcRect b="0" l="-1" r="0" t="0"/>
          <a:stretch/>
        </p:blipFill>
        <p:spPr>
          <a:xfrm flipH="1">
            <a:off x="0" y="5587999"/>
            <a:ext cx="12189432" cy="1269597"/>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1"/>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189" name="Google Shape;189;p21"/>
          <p:cNvSpPr txBox="1"/>
          <p:nvPr/>
        </p:nvSpPr>
        <p:spPr>
          <a:xfrm>
            <a:off x="628425" y="93150"/>
            <a:ext cx="10976400" cy="1246500"/>
          </a:xfrm>
          <a:prstGeom prst="rect">
            <a:avLst/>
          </a:prstGeom>
          <a:noFill/>
          <a:ln>
            <a:noFill/>
          </a:ln>
        </p:spPr>
        <p:txBody>
          <a:bodyPr anchorCtr="0" anchor="t" bIns="121025" lIns="121025" spcFirstLastPara="1" rIns="121025" wrap="square" tIns="121025">
            <a:noAutofit/>
          </a:bodyPr>
          <a:lstStyle/>
          <a:p>
            <a:pPr indent="0" lvl="0" marL="0" rtl="0" algn="ctr">
              <a:spcBef>
                <a:spcPts val="0"/>
              </a:spcBef>
              <a:spcAft>
                <a:spcPts val="0"/>
              </a:spcAft>
              <a:buNone/>
            </a:pPr>
            <a:r>
              <a:rPr b="1" lang="zh-CN" sz="7000">
                <a:solidFill>
                  <a:schemeClr val="dk1"/>
                </a:solidFill>
                <a:latin typeface="Amatic SC"/>
                <a:ea typeface="Amatic SC"/>
                <a:cs typeface="Amatic SC"/>
                <a:sym typeface="Amatic SC"/>
              </a:rPr>
              <a:t>Your Task</a:t>
            </a:r>
            <a:endParaRPr b="1" sz="7000">
              <a:solidFill>
                <a:schemeClr val="dk1"/>
              </a:solidFill>
              <a:latin typeface="Amatic SC"/>
              <a:ea typeface="Amatic SC"/>
              <a:cs typeface="Amatic SC"/>
              <a:sym typeface="Amatic SC"/>
            </a:endParaRPr>
          </a:p>
          <a:p>
            <a:pPr indent="0" lvl="0" marL="0" rtl="0" algn="ctr">
              <a:spcBef>
                <a:spcPts val="0"/>
              </a:spcBef>
              <a:spcAft>
                <a:spcPts val="0"/>
              </a:spcAft>
              <a:buNone/>
            </a:pPr>
            <a:r>
              <a:t/>
            </a:r>
            <a:endParaRPr b="1" sz="7000">
              <a:latin typeface="Amatic SC"/>
              <a:ea typeface="Amatic SC"/>
              <a:cs typeface="Amatic SC"/>
              <a:sym typeface="Amatic SC"/>
            </a:endParaRPr>
          </a:p>
        </p:txBody>
      </p:sp>
      <p:sp>
        <p:nvSpPr>
          <p:cNvPr id="190" name="Google Shape;190;p21"/>
          <p:cNvSpPr txBox="1"/>
          <p:nvPr/>
        </p:nvSpPr>
        <p:spPr>
          <a:xfrm>
            <a:off x="1549288" y="1339650"/>
            <a:ext cx="90960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zh-CN" sz="2000">
                <a:solidFill>
                  <a:srgbClr val="000000"/>
                </a:solidFill>
                <a:latin typeface="Montserrat"/>
                <a:ea typeface="Montserrat"/>
                <a:cs typeface="Montserrat"/>
                <a:sym typeface="Montserrat"/>
              </a:rPr>
              <a:t>Create your own Jiànzi using feathers, threads, washers, etc.</a:t>
            </a:r>
            <a:endParaRPr sz="2000">
              <a:latin typeface="Montserrat"/>
              <a:ea typeface="Montserrat"/>
              <a:cs typeface="Montserrat"/>
              <a:sym typeface="Montserrat"/>
            </a:endParaRPr>
          </a:p>
        </p:txBody>
      </p:sp>
      <p:sp>
        <p:nvSpPr>
          <p:cNvPr id="191" name="Google Shape;191;p21"/>
          <p:cNvSpPr txBox="1"/>
          <p:nvPr/>
        </p:nvSpPr>
        <p:spPr>
          <a:xfrm>
            <a:off x="344975" y="3429000"/>
            <a:ext cx="37503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CN" sz="2000">
                <a:latin typeface="Montserrat"/>
                <a:ea typeface="Montserrat"/>
                <a:cs typeface="Montserrat"/>
                <a:sym typeface="Montserrat"/>
              </a:rPr>
              <a:t>Criteria 1</a:t>
            </a:r>
            <a:endParaRPr b="1" sz="2000">
              <a:latin typeface="Montserrat"/>
              <a:ea typeface="Montserrat"/>
              <a:cs typeface="Montserrat"/>
              <a:sym typeface="Montserrat"/>
            </a:endParaRPr>
          </a:p>
          <a:p>
            <a:pPr indent="0" lvl="0" marL="0" rtl="0" algn="ctr">
              <a:spcBef>
                <a:spcPts val="0"/>
              </a:spcBef>
              <a:spcAft>
                <a:spcPts val="0"/>
              </a:spcAft>
              <a:buNone/>
            </a:pPr>
            <a:r>
              <a:rPr b="1" lang="zh-CN" sz="2000">
                <a:latin typeface="Montserrat"/>
                <a:ea typeface="Montserrat"/>
                <a:cs typeface="Montserrat"/>
                <a:sym typeface="Montserrat"/>
              </a:rPr>
              <a:t>Secure Attachment</a:t>
            </a:r>
            <a:endParaRPr b="1" sz="2000">
              <a:latin typeface="Montserrat"/>
              <a:ea typeface="Montserrat"/>
              <a:cs typeface="Montserrat"/>
              <a:sym typeface="Montserrat"/>
            </a:endParaRPr>
          </a:p>
          <a:p>
            <a:pPr indent="0" lvl="0" marL="0" rtl="0" algn="ctr">
              <a:spcBef>
                <a:spcPts val="0"/>
              </a:spcBef>
              <a:spcAft>
                <a:spcPts val="0"/>
              </a:spcAft>
              <a:buNone/>
            </a:pPr>
            <a:r>
              <a:rPr lang="zh-CN" sz="2000">
                <a:latin typeface="Montserrat"/>
                <a:ea typeface="Montserrat"/>
                <a:cs typeface="Montserrat"/>
                <a:sym typeface="Montserrat"/>
              </a:rPr>
              <a:t>Feathers are firmly attached and arranged to help the Jiànzi spin well.</a:t>
            </a:r>
            <a:endParaRPr sz="2000">
              <a:latin typeface="Montserrat"/>
              <a:ea typeface="Montserrat"/>
              <a:cs typeface="Montserrat"/>
              <a:sym typeface="Montserrat"/>
            </a:endParaRPr>
          </a:p>
        </p:txBody>
      </p:sp>
      <p:sp>
        <p:nvSpPr>
          <p:cNvPr id="192" name="Google Shape;192;p21"/>
          <p:cNvSpPr txBox="1"/>
          <p:nvPr/>
        </p:nvSpPr>
        <p:spPr>
          <a:xfrm>
            <a:off x="8127500" y="3429000"/>
            <a:ext cx="37503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zh-CN" sz="2000">
                <a:latin typeface="Montserrat"/>
                <a:ea typeface="Montserrat"/>
                <a:cs typeface="Montserrat"/>
                <a:sym typeface="Montserrat"/>
              </a:rPr>
              <a:t>Criteria 2</a:t>
            </a:r>
            <a:endParaRPr b="1" sz="2000">
              <a:latin typeface="Montserrat"/>
              <a:ea typeface="Montserrat"/>
              <a:cs typeface="Montserrat"/>
              <a:sym typeface="Montserrat"/>
            </a:endParaRPr>
          </a:p>
          <a:p>
            <a:pPr indent="0" lvl="0" marL="0" rtl="0" algn="ctr">
              <a:spcBef>
                <a:spcPts val="0"/>
              </a:spcBef>
              <a:spcAft>
                <a:spcPts val="0"/>
              </a:spcAft>
              <a:buNone/>
            </a:pPr>
            <a:r>
              <a:rPr b="1" lang="zh-CN" sz="2000">
                <a:latin typeface="Montserrat"/>
                <a:ea typeface="Montserrat"/>
                <a:cs typeface="Montserrat"/>
                <a:sym typeface="Montserrat"/>
              </a:rPr>
              <a:t>Balanced Weight</a:t>
            </a:r>
            <a:endParaRPr b="1" sz="2000">
              <a:latin typeface="Montserrat"/>
              <a:ea typeface="Montserrat"/>
              <a:cs typeface="Montserrat"/>
              <a:sym typeface="Montserrat"/>
            </a:endParaRPr>
          </a:p>
          <a:p>
            <a:pPr indent="0" lvl="0" marL="0" rtl="0" algn="ctr">
              <a:spcBef>
                <a:spcPts val="0"/>
              </a:spcBef>
              <a:spcAft>
                <a:spcPts val="0"/>
              </a:spcAft>
              <a:buNone/>
            </a:pPr>
            <a:r>
              <a:rPr lang="zh-CN" sz="2000">
                <a:latin typeface="Montserrat"/>
                <a:ea typeface="Montserrat"/>
                <a:cs typeface="Montserrat"/>
                <a:sym typeface="Montserrat"/>
              </a:rPr>
              <a:t>The weighted base is stable and balanced to keep the Jiànzi flying smoothly.</a:t>
            </a:r>
            <a:endParaRPr sz="2000">
              <a:latin typeface="Montserrat"/>
              <a:ea typeface="Montserrat"/>
              <a:cs typeface="Montserrat"/>
              <a:sym typeface="Montserrat"/>
            </a:endParaRPr>
          </a:p>
        </p:txBody>
      </p:sp>
      <p:sp>
        <p:nvSpPr>
          <p:cNvPr id="193" name="Google Shape;193;p21"/>
          <p:cNvSpPr/>
          <p:nvPr/>
        </p:nvSpPr>
        <p:spPr>
          <a:xfrm>
            <a:off x="2722200" y="5767900"/>
            <a:ext cx="6747600" cy="607200"/>
          </a:xfrm>
          <a:prstGeom prst="roundRect">
            <a:avLst>
              <a:gd fmla="val 16667" name="adj"/>
            </a:avLst>
          </a:prstGeom>
          <a:solidFill>
            <a:srgbClr val="264D6E"/>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See </a:t>
            </a:r>
            <a:r>
              <a:rPr b="1" i="1" lang="zh-CN" sz="1600">
                <a:solidFill>
                  <a:srgbClr val="FFF2CC"/>
                </a:solidFill>
                <a:latin typeface="Montserrat"/>
                <a:ea typeface="Montserrat"/>
                <a:cs typeface="Montserrat"/>
                <a:sym typeface="Montserrat"/>
              </a:rPr>
              <a:t>worksheet pg. 1</a:t>
            </a:r>
            <a:r>
              <a:rPr i="1" lang="zh-CN" sz="1600">
                <a:solidFill>
                  <a:srgbClr val="FFF2CC"/>
                </a:solidFill>
                <a:latin typeface="Montserrat"/>
                <a:ea typeface="Montserrat"/>
                <a:cs typeface="Montserrat"/>
                <a:sym typeface="Montserrat"/>
              </a:rPr>
              <a:t> to know more about your task.</a:t>
            </a:r>
            <a:endParaRPr i="1" sz="1600">
              <a:solidFill>
                <a:srgbClr val="FFF2CC"/>
              </a:solidFill>
              <a:latin typeface="Montserrat"/>
              <a:ea typeface="Montserrat"/>
              <a:cs typeface="Montserrat"/>
              <a:sym typeface="Montserrat"/>
            </a:endParaRPr>
          </a:p>
        </p:txBody>
      </p:sp>
      <p:pic>
        <p:nvPicPr>
          <p:cNvPr id="194" name="Google Shape;194;p21" title="35.+Jianzi-removebg-preview.png"/>
          <p:cNvPicPr preferRelativeResize="0"/>
          <p:nvPr/>
        </p:nvPicPr>
        <p:blipFill>
          <a:blip r:embed="rId4">
            <a:alphaModFix amt="85000"/>
          </a:blip>
          <a:stretch>
            <a:fillRect/>
          </a:stretch>
        </p:blipFill>
        <p:spPr>
          <a:xfrm>
            <a:off x="4003125" y="1605863"/>
            <a:ext cx="4226975" cy="4226975"/>
          </a:xfrm>
          <a:prstGeom prst="rect">
            <a:avLst/>
          </a:prstGeom>
          <a:noFill/>
          <a:ln>
            <a:noFill/>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2"/>
          <p:cNvPicPr preferRelativeResize="0"/>
          <p:nvPr/>
        </p:nvPicPr>
        <p:blipFill rotWithShape="1">
          <a:blip r:embed="rId3">
            <a:alphaModFix/>
          </a:blip>
          <a:srcRect b="0" l="0" r="0" t="0"/>
          <a:stretch/>
        </p:blipFill>
        <p:spPr>
          <a:xfrm>
            <a:off x="2568" y="2624"/>
            <a:ext cx="12189433" cy="6855749"/>
          </a:xfrm>
          <a:prstGeom prst="rect">
            <a:avLst/>
          </a:prstGeom>
          <a:noFill/>
          <a:ln cap="flat" cmpd="sng" w="9525">
            <a:solidFill>
              <a:srgbClr val="073763"/>
            </a:solidFill>
            <a:prstDash val="solid"/>
            <a:round/>
            <a:headEnd len="sm" w="sm" type="none"/>
            <a:tailEnd len="sm" w="sm" type="none"/>
          </a:ln>
        </p:spPr>
      </p:pic>
      <p:sp>
        <p:nvSpPr>
          <p:cNvPr id="200" name="Google Shape;200;p22"/>
          <p:cNvSpPr txBox="1"/>
          <p:nvPr/>
        </p:nvSpPr>
        <p:spPr>
          <a:xfrm>
            <a:off x="3118475" y="107400"/>
            <a:ext cx="6179400" cy="970800"/>
          </a:xfrm>
          <a:prstGeom prst="rect">
            <a:avLst/>
          </a:prstGeom>
          <a:noFill/>
          <a:ln>
            <a:noFill/>
          </a:ln>
        </p:spPr>
        <p:txBody>
          <a:bodyPr anchorCtr="0" anchor="t" bIns="131025" lIns="131025" spcFirstLastPara="1" rIns="131025" wrap="square" tIns="131025">
            <a:noAutofit/>
          </a:bodyPr>
          <a:lstStyle/>
          <a:p>
            <a:pPr indent="0" lvl="0" marL="0" rtl="0" algn="ctr">
              <a:spcBef>
                <a:spcPts val="0"/>
              </a:spcBef>
              <a:spcAft>
                <a:spcPts val="0"/>
              </a:spcAft>
              <a:buNone/>
            </a:pPr>
            <a:r>
              <a:rPr b="1" lang="zh-CN" sz="7000">
                <a:solidFill>
                  <a:srgbClr val="000000"/>
                </a:solidFill>
                <a:latin typeface="Amatic SC"/>
                <a:ea typeface="Amatic SC"/>
                <a:cs typeface="Amatic SC"/>
                <a:sym typeface="Amatic SC"/>
              </a:rPr>
              <a:t>Meet the Material</a:t>
            </a:r>
            <a:endParaRPr b="1" sz="7000">
              <a:solidFill>
                <a:srgbClr val="000000"/>
              </a:solidFill>
              <a:latin typeface="Amatic SC"/>
              <a:ea typeface="Amatic SC"/>
              <a:cs typeface="Amatic SC"/>
              <a:sym typeface="Amatic SC"/>
            </a:endParaRPr>
          </a:p>
        </p:txBody>
      </p:sp>
      <p:sp>
        <p:nvSpPr>
          <p:cNvPr id="201" name="Google Shape;201;p22"/>
          <p:cNvSpPr txBox="1"/>
          <p:nvPr/>
        </p:nvSpPr>
        <p:spPr>
          <a:xfrm>
            <a:off x="507300" y="3117137"/>
            <a:ext cx="11194200" cy="433200"/>
          </a:xfrm>
          <a:prstGeom prst="rect">
            <a:avLst/>
          </a:prstGeom>
          <a:noFill/>
          <a:ln>
            <a:noFill/>
          </a:ln>
        </p:spPr>
        <p:txBody>
          <a:bodyPr anchorCtr="0" anchor="t" bIns="131025" lIns="131025" spcFirstLastPara="1" rIns="131025" wrap="square" tIns="131025">
            <a:noAutofit/>
          </a:bodyPr>
          <a:lstStyle/>
          <a:p>
            <a:pPr indent="0" lvl="0" marL="0" rtl="0" algn="l">
              <a:spcBef>
                <a:spcPts val="0"/>
              </a:spcBef>
              <a:spcAft>
                <a:spcPts val="0"/>
              </a:spcAft>
              <a:buNone/>
            </a:pPr>
            <a:r>
              <a:rPr lang="zh-CN" sz="2006">
                <a:latin typeface="Montserrat"/>
                <a:ea typeface="Montserrat"/>
                <a:cs typeface="Montserrat"/>
                <a:sym typeface="Montserrat"/>
              </a:rPr>
              <a:t>Feathers        Thread     Leather Strip   Plastic Tube </a:t>
            </a:r>
            <a:r>
              <a:rPr lang="zh-CN" sz="2006">
                <a:solidFill>
                  <a:schemeClr val="dk1"/>
                </a:solidFill>
                <a:latin typeface="Montserrat"/>
                <a:ea typeface="Montserrat"/>
                <a:cs typeface="Montserrat"/>
                <a:sym typeface="Montserrat"/>
              </a:rPr>
              <a:t>     Coins     Leather Pad      Scissors         </a:t>
            </a:r>
            <a:endParaRPr sz="2006">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6">
              <a:latin typeface="Montserrat"/>
              <a:ea typeface="Montserrat"/>
              <a:cs typeface="Montserrat"/>
              <a:sym typeface="Montserrat"/>
            </a:endParaRPr>
          </a:p>
        </p:txBody>
      </p:sp>
      <p:sp>
        <p:nvSpPr>
          <p:cNvPr id="202" name="Google Shape;202;p22"/>
          <p:cNvSpPr/>
          <p:nvPr/>
        </p:nvSpPr>
        <p:spPr>
          <a:xfrm>
            <a:off x="3450000" y="3974550"/>
            <a:ext cx="5308800" cy="607200"/>
          </a:xfrm>
          <a:prstGeom prst="roundRect">
            <a:avLst>
              <a:gd fmla="val 16667" name="adj"/>
            </a:avLst>
          </a:prstGeom>
          <a:solidFill>
            <a:srgbClr val="264D6E"/>
          </a:solidFill>
          <a:ln cap="flat" cmpd="sng" w="9525">
            <a:solidFill>
              <a:srgbClr val="264D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What are the </a:t>
            </a:r>
            <a:r>
              <a:rPr b="1" i="1" lang="zh-CN" sz="1600">
                <a:solidFill>
                  <a:srgbClr val="FFF2CC"/>
                </a:solidFill>
                <a:latin typeface="Montserrat"/>
                <a:ea typeface="Montserrat"/>
                <a:cs typeface="Montserrat"/>
                <a:sym typeface="Montserrat"/>
              </a:rPr>
              <a:t>parts</a:t>
            </a:r>
            <a:r>
              <a:rPr i="1" lang="zh-CN" sz="1600">
                <a:solidFill>
                  <a:srgbClr val="FFF2CC"/>
                </a:solidFill>
                <a:latin typeface="Montserrat"/>
                <a:ea typeface="Montserrat"/>
                <a:cs typeface="Montserrat"/>
                <a:sym typeface="Montserrat"/>
              </a:rPr>
              <a:t> of a Jiànzi?</a:t>
            </a:r>
            <a:endParaRPr i="1" sz="1600">
              <a:solidFill>
                <a:srgbClr val="FFF2CC"/>
              </a:solidFill>
              <a:latin typeface="Montserrat"/>
              <a:ea typeface="Montserrat"/>
              <a:cs typeface="Montserrat"/>
              <a:sym typeface="Montserrat"/>
            </a:endParaRPr>
          </a:p>
        </p:txBody>
      </p:sp>
      <p:sp>
        <p:nvSpPr>
          <p:cNvPr id="203" name="Google Shape;203;p22"/>
          <p:cNvSpPr/>
          <p:nvPr/>
        </p:nvSpPr>
        <p:spPr>
          <a:xfrm>
            <a:off x="3091350" y="4781888"/>
            <a:ext cx="6026100" cy="607200"/>
          </a:xfrm>
          <a:prstGeom prst="roundRect">
            <a:avLst>
              <a:gd fmla="val 16667" name="adj"/>
            </a:avLst>
          </a:prstGeom>
          <a:solidFill>
            <a:srgbClr val="264D6E"/>
          </a:solidFill>
          <a:ln cap="flat" cmpd="sng" w="9525">
            <a:solidFill>
              <a:srgbClr val="264D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What is the </a:t>
            </a:r>
            <a:r>
              <a:rPr b="1" i="1" lang="zh-CN" sz="1600">
                <a:solidFill>
                  <a:srgbClr val="FFF2CC"/>
                </a:solidFill>
                <a:latin typeface="Montserrat"/>
                <a:ea typeface="Montserrat"/>
                <a:cs typeface="Montserrat"/>
                <a:sym typeface="Montserrat"/>
              </a:rPr>
              <a:t>purpose</a:t>
            </a:r>
            <a:r>
              <a:rPr i="1" lang="zh-CN" sz="1600">
                <a:solidFill>
                  <a:srgbClr val="FFF2CC"/>
                </a:solidFill>
                <a:latin typeface="Montserrat"/>
                <a:ea typeface="Montserrat"/>
                <a:cs typeface="Montserrat"/>
                <a:sym typeface="Montserrat"/>
              </a:rPr>
              <a:t> of each part?</a:t>
            </a:r>
            <a:endParaRPr i="1" sz="1600">
              <a:solidFill>
                <a:srgbClr val="FFF2CC"/>
              </a:solidFill>
              <a:latin typeface="Montserrat"/>
              <a:ea typeface="Montserrat"/>
              <a:cs typeface="Montserrat"/>
              <a:sym typeface="Montserrat"/>
            </a:endParaRPr>
          </a:p>
        </p:txBody>
      </p:sp>
      <p:sp>
        <p:nvSpPr>
          <p:cNvPr id="204" name="Google Shape;204;p22"/>
          <p:cNvSpPr/>
          <p:nvPr/>
        </p:nvSpPr>
        <p:spPr>
          <a:xfrm>
            <a:off x="2722188" y="5589250"/>
            <a:ext cx="6747600" cy="607200"/>
          </a:xfrm>
          <a:prstGeom prst="roundRect">
            <a:avLst>
              <a:gd fmla="val 16667" name="adj"/>
            </a:avLst>
          </a:prstGeom>
          <a:solidFill>
            <a:srgbClr val="264D6E"/>
          </a:solidFill>
          <a:ln cap="flat" cmpd="sng" w="9525">
            <a:solidFill>
              <a:srgbClr val="264D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zh-CN" sz="1600">
                <a:solidFill>
                  <a:srgbClr val="FFF2CC"/>
                </a:solidFill>
                <a:latin typeface="Montserrat"/>
                <a:ea typeface="Montserrat"/>
                <a:cs typeface="Montserrat"/>
                <a:sym typeface="Montserrat"/>
              </a:rPr>
              <a:t>What seems </a:t>
            </a:r>
            <a:r>
              <a:rPr b="1" i="1" lang="zh-CN" sz="1600">
                <a:solidFill>
                  <a:srgbClr val="FFF2CC"/>
                </a:solidFill>
                <a:latin typeface="Montserrat"/>
                <a:ea typeface="Montserrat"/>
                <a:cs typeface="Montserrat"/>
                <a:sym typeface="Montserrat"/>
              </a:rPr>
              <a:t>complex</a:t>
            </a:r>
            <a:r>
              <a:rPr i="1" lang="zh-CN" sz="1600">
                <a:solidFill>
                  <a:srgbClr val="FFF2CC"/>
                </a:solidFill>
                <a:latin typeface="Montserrat"/>
                <a:ea typeface="Montserrat"/>
                <a:cs typeface="Montserrat"/>
                <a:sym typeface="Montserrat"/>
              </a:rPr>
              <a:t> about how it all works together?</a:t>
            </a:r>
            <a:endParaRPr i="1" sz="1600">
              <a:solidFill>
                <a:srgbClr val="FFF2CC"/>
              </a:solidFill>
              <a:latin typeface="Montserrat"/>
              <a:ea typeface="Montserrat"/>
              <a:cs typeface="Montserrat"/>
              <a:sym typeface="Montserrat"/>
            </a:endParaRPr>
          </a:p>
        </p:txBody>
      </p:sp>
      <p:pic>
        <p:nvPicPr>
          <p:cNvPr id="205" name="Google Shape;205;p22" title="hand-painted-feathers-collection.png"/>
          <p:cNvPicPr preferRelativeResize="0"/>
          <p:nvPr/>
        </p:nvPicPr>
        <p:blipFill rotWithShape="1">
          <a:blip r:embed="rId4">
            <a:alphaModFix/>
          </a:blip>
          <a:srcRect b="27318" l="5377" r="24599" t="15721"/>
          <a:stretch/>
        </p:blipFill>
        <p:spPr>
          <a:xfrm>
            <a:off x="275950" y="1573550"/>
            <a:ext cx="1797375" cy="1462175"/>
          </a:xfrm>
          <a:prstGeom prst="rect">
            <a:avLst/>
          </a:prstGeom>
          <a:noFill/>
          <a:ln>
            <a:noFill/>
          </a:ln>
        </p:spPr>
      </p:pic>
      <p:pic>
        <p:nvPicPr>
          <p:cNvPr id="206" name="Google Shape;206;p22" title="isolated-colour-spool-white-background.png"/>
          <p:cNvPicPr preferRelativeResize="0"/>
          <p:nvPr/>
        </p:nvPicPr>
        <p:blipFill rotWithShape="1">
          <a:blip r:embed="rId5">
            <a:alphaModFix amt="76000"/>
          </a:blip>
          <a:srcRect b="27399" l="0" r="21593" t="0"/>
          <a:stretch/>
        </p:blipFill>
        <p:spPr>
          <a:xfrm rot="5653046">
            <a:off x="2164347" y="1957029"/>
            <a:ext cx="1081158" cy="695209"/>
          </a:xfrm>
          <a:prstGeom prst="rect">
            <a:avLst/>
          </a:prstGeom>
          <a:noFill/>
          <a:ln>
            <a:noFill/>
          </a:ln>
        </p:spPr>
      </p:pic>
      <p:pic>
        <p:nvPicPr>
          <p:cNvPr id="207" name="Google Shape;207;p22" title="flat-vector-icon-paper-roll.png"/>
          <p:cNvPicPr preferRelativeResize="0"/>
          <p:nvPr/>
        </p:nvPicPr>
        <p:blipFill>
          <a:blip r:embed="rId6">
            <a:alphaModFix/>
          </a:blip>
          <a:stretch>
            <a:fillRect/>
          </a:stretch>
        </p:blipFill>
        <p:spPr>
          <a:xfrm rot="5609131">
            <a:off x="5301178" y="2017391"/>
            <a:ext cx="1306742" cy="560893"/>
          </a:xfrm>
          <a:prstGeom prst="rect">
            <a:avLst/>
          </a:prstGeom>
          <a:noFill/>
          <a:ln>
            <a:noFill/>
          </a:ln>
        </p:spPr>
      </p:pic>
      <p:pic>
        <p:nvPicPr>
          <p:cNvPr id="208" name="Google Shape;208;p22" title="realistic-leather-texture-brazilian-party-sao-joao-festa-junina-3d-render.png"/>
          <p:cNvPicPr preferRelativeResize="0"/>
          <p:nvPr/>
        </p:nvPicPr>
        <p:blipFill rotWithShape="1">
          <a:blip r:embed="rId7">
            <a:alphaModFix amt="80000"/>
          </a:blip>
          <a:srcRect b="38025" l="0" r="0" t="35131"/>
          <a:stretch/>
        </p:blipFill>
        <p:spPr>
          <a:xfrm rot="5400000">
            <a:off x="3646288" y="2109788"/>
            <a:ext cx="1433675" cy="389700"/>
          </a:xfrm>
          <a:prstGeom prst="rect">
            <a:avLst/>
          </a:prstGeom>
          <a:noFill/>
          <a:ln>
            <a:noFill/>
          </a:ln>
        </p:spPr>
      </p:pic>
      <p:pic>
        <p:nvPicPr>
          <p:cNvPr id="209" name="Google Shape;209;p22" title="2900633_25512-removebg-preview.png"/>
          <p:cNvPicPr preferRelativeResize="0"/>
          <p:nvPr/>
        </p:nvPicPr>
        <p:blipFill>
          <a:blip r:embed="rId8">
            <a:alphaModFix/>
          </a:blip>
          <a:stretch>
            <a:fillRect/>
          </a:stretch>
        </p:blipFill>
        <p:spPr>
          <a:xfrm>
            <a:off x="8600542" y="1783975"/>
            <a:ext cx="1127106" cy="1129375"/>
          </a:xfrm>
          <a:prstGeom prst="rect">
            <a:avLst/>
          </a:prstGeom>
          <a:noFill/>
          <a:ln>
            <a:noFill/>
          </a:ln>
        </p:spPr>
      </p:pic>
      <p:pic>
        <p:nvPicPr>
          <p:cNvPr id="210" name="Google Shape;210;p22" title="line-korean-traditional-new-year-lucky-color-coin-seollal-art-vector-illustration-lunar-greeting.png"/>
          <p:cNvPicPr preferRelativeResize="0"/>
          <p:nvPr/>
        </p:nvPicPr>
        <p:blipFill>
          <a:blip r:embed="rId9">
            <a:alphaModFix/>
          </a:blip>
          <a:stretch>
            <a:fillRect/>
          </a:stretch>
        </p:blipFill>
        <p:spPr>
          <a:xfrm>
            <a:off x="6937073" y="1863250"/>
            <a:ext cx="1269845" cy="970800"/>
          </a:xfrm>
          <a:prstGeom prst="rect">
            <a:avLst/>
          </a:prstGeom>
          <a:noFill/>
          <a:ln>
            <a:noFill/>
          </a:ln>
        </p:spPr>
      </p:pic>
      <p:pic>
        <p:nvPicPr>
          <p:cNvPr id="211" name="Google Shape;211;p22" title="bright-orange-scissors-illustration.png"/>
          <p:cNvPicPr preferRelativeResize="0"/>
          <p:nvPr/>
        </p:nvPicPr>
        <p:blipFill>
          <a:blip r:embed="rId10">
            <a:alphaModFix amt="90000"/>
          </a:blip>
          <a:stretch>
            <a:fillRect/>
          </a:stretch>
        </p:blipFill>
        <p:spPr>
          <a:xfrm>
            <a:off x="10358300" y="1739950"/>
            <a:ext cx="864523" cy="1277925"/>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www.freeppt7.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